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8" r:id="rId4"/>
    <p:sldId id="286" r:id="rId5"/>
    <p:sldId id="289" r:id="rId6"/>
    <p:sldId id="291" r:id="rId7"/>
    <p:sldId id="290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87" r:id="rId16"/>
    <p:sldId id="299" r:id="rId17"/>
    <p:sldId id="280" r:id="rId18"/>
    <p:sldId id="281" r:id="rId19"/>
    <p:sldId id="285" r:id="rId20"/>
    <p:sldId id="282" r:id="rId21"/>
    <p:sldId id="262" r:id="rId22"/>
    <p:sldId id="283" r:id="rId23"/>
    <p:sldId id="284" r:id="rId24"/>
    <p:sldId id="263" r:id="rId25"/>
    <p:sldId id="277" r:id="rId26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6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6" autoAdjust="0"/>
    <p:restoredTop sz="94660"/>
  </p:normalViewPr>
  <p:slideViewPr>
    <p:cSldViewPr snapToGrid="0">
      <p:cViewPr varScale="1">
        <p:scale>
          <a:sx n="68" d="100"/>
          <a:sy n="68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056FB-A94E-AF31-A934-CB6347B6B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E7663D-6B03-89B5-CFDA-DA114E94B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65673-FCF2-E0FA-AF0A-CC611560B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608F-268D-4809-B383-CB7B82938426}" type="datetimeFigureOut">
              <a:rPr lang="ro-RO" smtClean="0"/>
              <a:t>17.01.2023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3FF3D-787C-5DBB-AE3F-6AE3529FD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7C652-B9C9-C6EA-71DC-51534FD6B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DD6A-987E-40A5-A410-DF71D84297E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19841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7DE52-3212-5BB6-45C2-F4DBFF292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D6CD55-C757-96AF-576D-636508A04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D9184-0285-361D-9057-E45331C97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608F-268D-4809-B383-CB7B82938426}" type="datetimeFigureOut">
              <a:rPr lang="ro-RO" smtClean="0"/>
              <a:t>17.01.2023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DC6C6-AE2E-DB74-7ED1-B44B8B77D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9D3D7-6674-53DC-C102-EC853CF12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DD6A-987E-40A5-A410-DF71D84297E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12977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C48455-FA06-C5B4-B8F9-00F9264195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D0E77D-6B87-7F1D-B4A4-361B34DEF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FD114-A2F1-C859-B696-2EBF1C12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608F-268D-4809-B383-CB7B82938426}" type="datetimeFigureOut">
              <a:rPr lang="ro-RO" smtClean="0"/>
              <a:t>17.01.2023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D4B2A-AFAA-9EFD-5084-FCB481E17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3090F-6290-DEF2-8D1F-652B59829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DD6A-987E-40A5-A410-DF71D84297E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4855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E2524-1EAE-AFDD-1FC2-1F7FF9D97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5C0EF-EF3D-BE7E-0C33-352EB621D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CB63D-979F-C716-35EE-8F2233C15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608F-268D-4809-B383-CB7B82938426}" type="datetimeFigureOut">
              <a:rPr lang="ro-RO" smtClean="0"/>
              <a:t>17.01.2023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3B3F4-73DA-8C94-7E2F-80596AA51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2EB83-AF0B-7F6B-FAC5-40EDD2E6D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DD6A-987E-40A5-A410-DF71D84297E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86805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07996-1DF3-BC61-33CA-51CF3D872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CB9525-5568-6F83-11EA-BE7FE1570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F7832-27DC-5D5A-A51B-05A0F0B13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608F-268D-4809-B383-CB7B82938426}" type="datetimeFigureOut">
              <a:rPr lang="ro-RO" smtClean="0"/>
              <a:t>17.01.2023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B7FF6-7910-7669-EE15-9CB24E514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EC6BF-BE63-B193-D000-9F99ADAFF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DD6A-987E-40A5-A410-DF71D84297E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8135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4CCD7-36FD-B88F-9974-0A8FAACA7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F8C64-0E26-060E-CE30-8CB192C740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B4E6D4-01D5-923B-C179-58BED1D8EA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570AC1-9391-7486-1435-ADDD8B3FF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608F-268D-4809-B383-CB7B82938426}" type="datetimeFigureOut">
              <a:rPr lang="ro-RO" smtClean="0"/>
              <a:t>17.01.2023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7B4D72-72D1-CF96-E92A-D7DEA23BE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C5BFFC-2BFA-750A-A8D6-9DB743504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DD6A-987E-40A5-A410-DF71D84297E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4155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5DE8-10EC-236B-F8C5-465AA9F10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11FEE-550F-7031-1FA3-57C91D253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C8E411-61F7-8EFD-C55C-4FA1084892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D59669-8DE6-B929-C907-4D99A32123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F7017E-376B-98B5-0807-3169CB4F0E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A488E3-01D6-F9E3-E5F0-FC92399D0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608F-268D-4809-B383-CB7B82938426}" type="datetimeFigureOut">
              <a:rPr lang="ro-RO" smtClean="0"/>
              <a:t>17.01.2023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BACC25-8F74-EC2B-534D-3B09865AF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995291-7893-C8B9-C9A0-655478630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DD6A-987E-40A5-A410-DF71D84297E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2888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F5A13-5394-31B5-F378-884D04C19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4AFA70-526B-E43F-1760-59E64B102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608F-268D-4809-B383-CB7B82938426}" type="datetimeFigureOut">
              <a:rPr lang="ro-RO" smtClean="0"/>
              <a:t>17.01.2023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18E154-A489-E7AC-983E-3C2456A7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55F060-B124-DC03-98AE-C5A8BAA06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DD6A-987E-40A5-A410-DF71D84297E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49080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C27E26-57F7-45D2-BB64-D3ED6F715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608F-268D-4809-B383-CB7B82938426}" type="datetimeFigureOut">
              <a:rPr lang="ro-RO" smtClean="0"/>
              <a:t>17.01.2023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F622B6-0965-4F51-414B-0A7F148DD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8D086-3269-802D-3CE5-C8B400144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DD6A-987E-40A5-A410-DF71D84297E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4185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CAA11-C974-2078-B011-728D54897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069AE-D70B-9F98-CC23-43BE1AF3E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690011-5829-8CEE-593E-7C4E4CE1F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010F70-DEA8-C96F-7480-7426D0053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608F-268D-4809-B383-CB7B82938426}" type="datetimeFigureOut">
              <a:rPr lang="ro-RO" smtClean="0"/>
              <a:t>17.01.2023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805BB-8792-B544-9FE3-78EE20268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1F2A9-4CD6-08AE-EE04-2A0D9E9ED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DD6A-987E-40A5-A410-DF71D84297E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2855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C6470-EAB6-2A3D-AD32-003013D79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707D7E-EA43-B3FB-0556-9091E571EB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EBC54-6635-203A-21AE-BF7F892AB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21D9A9-ABDB-E34F-F217-7FFC95E0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608F-268D-4809-B383-CB7B82938426}" type="datetimeFigureOut">
              <a:rPr lang="ro-RO" smtClean="0"/>
              <a:t>17.01.2023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0A159-03F8-C22A-DFE1-31585F66B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7C01F-99F2-4318-3713-47C2E9D7D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DD6A-987E-40A5-A410-DF71D84297E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0350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08529E-A572-5138-760F-067E7FACC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FC609-6AAA-5561-4A0F-ADA8F300B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17BC9-EB2A-3FD2-D8E2-6A7F426756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7608F-268D-4809-B383-CB7B82938426}" type="datetimeFigureOut">
              <a:rPr lang="ro-RO" smtClean="0"/>
              <a:t>17.01.2023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9FA35-761C-DB30-3F98-72430E88BF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68EDA-A9AC-FDF0-8091-47B93E576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DDD6A-987E-40A5-A410-DF71D84297E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8058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www.picpedia.org/highway-signs/p/parole.html" TargetMode="External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f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f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963AF-ECC9-F159-C490-799CF427C5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Seniori în era digitală</a:t>
            </a:r>
            <a:endParaRPr lang="ro-R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57579A-4B56-BD85-0797-45CCF12B49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2974" y="3424136"/>
            <a:ext cx="9666051" cy="2516660"/>
          </a:xfrm>
        </p:spPr>
        <p:txBody>
          <a:bodyPr>
            <a:normAutofit/>
          </a:bodyPr>
          <a:lstStyle/>
          <a:p>
            <a:r>
              <a:rPr lang="ro-R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Suport de curs-</a:t>
            </a: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Securitatea datelor</a:t>
            </a:r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C49F0A-3724-A140-AF00-BDEB09DC550A}"/>
              </a:ext>
            </a:extLst>
          </p:cNvPr>
          <p:cNvSpPr txBox="1"/>
          <p:nvPr/>
        </p:nvSpPr>
        <p:spPr>
          <a:xfrm>
            <a:off x="16212" y="6048518"/>
            <a:ext cx="52796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sz="12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</a:t>
            </a:r>
            <a:r>
              <a:rPr lang="ro-RO" alt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709499-79F1-73FC-59D6-B1296065C821}"/>
              </a:ext>
            </a:extLst>
          </p:cNvPr>
          <p:cNvSpPr txBox="1"/>
          <p:nvPr/>
        </p:nvSpPr>
        <p:spPr>
          <a:xfrm>
            <a:off x="8786508" y="6140850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2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200" b="1" spc="-3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ro-RO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313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919" y="81503"/>
            <a:ext cx="9604442" cy="4464996"/>
          </a:xfrm>
        </p:spPr>
        <p:txBody>
          <a:bodyPr>
            <a:normAutofit/>
          </a:bodyPr>
          <a:lstStyle/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o-RO" b="1" kern="100" dirty="0" err="1">
                <a:solidFill>
                  <a:srgbClr val="A5656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Revervarea</a:t>
            </a:r>
            <a:r>
              <a:rPr lang="ro-RO" b="1" kern="100" dirty="0">
                <a:solidFill>
                  <a:srgbClr val="A5656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unei călătorii</a:t>
            </a:r>
          </a:p>
          <a:p>
            <a:r>
              <a:rPr lang="ro-RO" b="1" kern="100" dirty="0">
                <a:solidFill>
                  <a:srgbClr val="A5656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 siguranță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9A141C-4C75-E01D-2E50-20E321A84E21}"/>
              </a:ext>
            </a:extLst>
          </p:cNvPr>
          <p:cNvSpPr txBox="1"/>
          <p:nvPr/>
        </p:nvSpPr>
        <p:spPr>
          <a:xfrm>
            <a:off x="89980" y="6231124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sz="12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</a:t>
            </a:r>
            <a:r>
              <a:rPr lang="ro-RO" alt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3A90D-A43B-A1BE-9D92-81E334B8ADB2}"/>
              </a:ext>
            </a:extLst>
          </p:cNvPr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2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200" b="1" spc="-3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ro-RO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12DDF-9FD6-D86C-C7FD-E898788185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0"/>
          <a:stretch/>
        </p:blipFill>
        <p:spPr>
          <a:xfrm>
            <a:off x="9922783" y="73615"/>
            <a:ext cx="699795" cy="5830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D6E289-DB3D-4DF0-2730-60517A530A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06" y="2469103"/>
            <a:ext cx="5027267" cy="2643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19956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21658" y="180576"/>
            <a:ext cx="9604442" cy="4464996"/>
          </a:xfrm>
        </p:spPr>
        <p:txBody>
          <a:bodyPr>
            <a:normAutofit/>
          </a:bodyPr>
          <a:lstStyle/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o-RO" b="1" kern="100" dirty="0">
                <a:solidFill>
                  <a:srgbClr val="A5656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Servicii bancare la </a:t>
            </a:r>
          </a:p>
          <a:p>
            <a:r>
              <a:rPr lang="ro-RO" b="1" kern="100" dirty="0">
                <a:solidFill>
                  <a:srgbClr val="A5656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domiciliu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9A141C-4C75-E01D-2E50-20E321A84E21}"/>
              </a:ext>
            </a:extLst>
          </p:cNvPr>
          <p:cNvSpPr txBox="1"/>
          <p:nvPr/>
        </p:nvSpPr>
        <p:spPr>
          <a:xfrm>
            <a:off x="89980" y="6231124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sz="12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</a:t>
            </a:r>
            <a:r>
              <a:rPr lang="ro-RO" alt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3A90D-A43B-A1BE-9D92-81E334B8ADB2}"/>
              </a:ext>
            </a:extLst>
          </p:cNvPr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2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200" b="1" spc="-3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ro-RO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12DDF-9FD6-D86C-C7FD-E898788185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0"/>
          <a:stretch/>
        </p:blipFill>
        <p:spPr>
          <a:xfrm>
            <a:off x="9922783" y="73615"/>
            <a:ext cx="699795" cy="583020"/>
          </a:xfrm>
          <a:prstGeom prst="rect">
            <a:avLst/>
          </a:prstGeom>
        </p:spPr>
      </p:pic>
      <p:sp>
        <p:nvSpPr>
          <p:cNvPr id="5" name="Callout: Quad Arrow 4">
            <a:extLst>
              <a:ext uri="{FF2B5EF4-FFF2-40B4-BE49-F238E27FC236}">
                <a16:creationId xmlns:a16="http://schemas.microsoft.com/office/drawing/2014/main" id="{8678C99A-F869-69C9-78C4-848BF58FCC3E}"/>
              </a:ext>
            </a:extLst>
          </p:cNvPr>
          <p:cNvSpPr/>
          <p:nvPr/>
        </p:nvSpPr>
        <p:spPr>
          <a:xfrm>
            <a:off x="2484557" y="2952307"/>
            <a:ext cx="4192014" cy="2873181"/>
          </a:xfrm>
          <a:prstGeom prst="quadArrowCallout">
            <a:avLst/>
          </a:prstGeom>
          <a:solidFill>
            <a:srgbClr val="A5656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HOMEBANKINK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E1640E-7699-E668-C769-091E00327E8F}"/>
              </a:ext>
            </a:extLst>
          </p:cNvPr>
          <p:cNvSpPr txBox="1"/>
          <p:nvPr/>
        </p:nvSpPr>
        <p:spPr>
          <a:xfrm>
            <a:off x="1775148" y="2413074"/>
            <a:ext cx="6057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gestionare cont prin intermediul internetului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1074B5-4934-6347-98AD-5BABDAE571FF}"/>
              </a:ext>
            </a:extLst>
          </p:cNvPr>
          <p:cNvSpPr txBox="1"/>
          <p:nvPr/>
        </p:nvSpPr>
        <p:spPr>
          <a:xfrm>
            <a:off x="3448266" y="5825488"/>
            <a:ext cx="2264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24 de ore din 24</a:t>
            </a:r>
            <a:endParaRPr lang="en-US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3D5B3A-51C8-89D0-1BBF-A0B9CA7AD0A2}"/>
              </a:ext>
            </a:extLst>
          </p:cNvPr>
          <p:cNvSpPr txBox="1"/>
          <p:nvPr/>
        </p:nvSpPr>
        <p:spPr>
          <a:xfrm>
            <a:off x="6914567" y="3749948"/>
            <a:ext cx="18357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 prin</a:t>
            </a:r>
          </a:p>
          <a:p>
            <a:r>
              <a:rPr lang="ro-RO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smartphone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tabletă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46FE09-2059-FD20-C300-E0B08BA1A48A}"/>
              </a:ext>
            </a:extLst>
          </p:cNvPr>
          <p:cNvSpPr txBox="1"/>
          <p:nvPr/>
        </p:nvSpPr>
        <p:spPr>
          <a:xfrm>
            <a:off x="413605" y="3594327"/>
            <a:ext cx="23295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există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r>
              <a:rPr lang="ro-RO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țiuni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</a:t>
            </a:r>
          </a:p>
          <a:p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cu consilieri</a:t>
            </a:r>
          </a:p>
          <a:p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bancari sau linii de</a:t>
            </a:r>
          </a:p>
          <a:p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ajutor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010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919" y="81503"/>
            <a:ext cx="9604442" cy="4464996"/>
          </a:xfrm>
        </p:spPr>
        <p:txBody>
          <a:bodyPr>
            <a:normAutofit/>
          </a:bodyPr>
          <a:lstStyle/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o-RO" sz="2800" b="1" kern="100" dirty="0">
                <a:solidFill>
                  <a:srgbClr val="A5656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Servicii bancare la </a:t>
            </a:r>
          </a:p>
          <a:p>
            <a:r>
              <a:rPr lang="ro-RO" sz="2800" b="1" kern="100" dirty="0">
                <a:solidFill>
                  <a:srgbClr val="A5656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domiciliu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9A141C-4C75-E01D-2E50-20E321A84E21}"/>
              </a:ext>
            </a:extLst>
          </p:cNvPr>
          <p:cNvSpPr txBox="1"/>
          <p:nvPr/>
        </p:nvSpPr>
        <p:spPr>
          <a:xfrm>
            <a:off x="89980" y="6231124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sz="12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</a:t>
            </a:r>
            <a:r>
              <a:rPr lang="ro-RO" alt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3A90D-A43B-A1BE-9D92-81E334B8ADB2}"/>
              </a:ext>
            </a:extLst>
          </p:cNvPr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2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200" b="1" spc="-3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ro-RO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12DDF-9FD6-D86C-C7FD-E898788185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0"/>
          <a:stretch/>
        </p:blipFill>
        <p:spPr>
          <a:xfrm>
            <a:off x="9922783" y="73615"/>
            <a:ext cx="699795" cy="5830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22F951-7BE4-E64E-AA56-5CB1224637AD}"/>
              </a:ext>
            </a:extLst>
          </p:cNvPr>
          <p:cNvSpPr txBox="1"/>
          <p:nvPr/>
        </p:nvSpPr>
        <p:spPr>
          <a:xfrm>
            <a:off x="749104" y="2549619"/>
            <a:ext cx="757545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Aplica</a:t>
            </a:r>
            <a:r>
              <a:rPr lang="ro-RO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ție</a:t>
            </a:r>
          </a:p>
          <a:p>
            <a:pPr algn="ctr"/>
            <a:endParaRPr lang="ro-RO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 vom grupa în 5 echipe.</a:t>
            </a:r>
          </a:p>
          <a:p>
            <a:pPr algn="ctr"/>
            <a:r>
              <a:rPr lang="ro-RO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Vom discuta despre avantajele și riscurile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\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nel</a:t>
            </a:r>
            <a:r>
              <a:rPr lang="ro-RO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ămuririle</a:t>
            </a:r>
            <a:r>
              <a:rPr lang="ro-RO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o-RO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în ceea ce privește </a:t>
            </a:r>
            <a:r>
              <a:rPr lang="ro-RO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homebanking-ul</a:t>
            </a:r>
            <a:r>
              <a:rPr lang="ro-RO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o-RO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o-RO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*fiecare echipe câte 3*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261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919" y="81503"/>
            <a:ext cx="9604442" cy="4464996"/>
          </a:xfrm>
        </p:spPr>
        <p:txBody>
          <a:bodyPr>
            <a:normAutofit/>
          </a:bodyPr>
          <a:lstStyle/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o-RO" sz="2600" b="1" kern="100" dirty="0">
                <a:solidFill>
                  <a:srgbClr val="A5656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Securitate </a:t>
            </a:r>
            <a:r>
              <a:rPr lang="ro-RO" sz="2600" b="1" kern="100" dirty="0" err="1">
                <a:solidFill>
                  <a:srgbClr val="A5656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smartphone</a:t>
            </a:r>
            <a:endParaRPr lang="ro-RO" sz="2600" b="1" kern="100" dirty="0">
              <a:solidFill>
                <a:srgbClr val="A5656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9A141C-4C75-E01D-2E50-20E321A84E21}"/>
              </a:ext>
            </a:extLst>
          </p:cNvPr>
          <p:cNvSpPr txBox="1"/>
          <p:nvPr/>
        </p:nvSpPr>
        <p:spPr>
          <a:xfrm>
            <a:off x="89980" y="6231124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sz="12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</a:t>
            </a:r>
            <a:r>
              <a:rPr lang="ro-RO" alt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3A90D-A43B-A1BE-9D92-81E334B8ADB2}"/>
              </a:ext>
            </a:extLst>
          </p:cNvPr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2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200" b="1" spc="-3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ro-RO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12DDF-9FD6-D86C-C7FD-E898788185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0"/>
          <a:stretch/>
        </p:blipFill>
        <p:spPr>
          <a:xfrm>
            <a:off x="9922783" y="73615"/>
            <a:ext cx="699795" cy="5830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B95522-5D33-CB19-869F-D8534CD599EA}"/>
              </a:ext>
            </a:extLst>
          </p:cNvPr>
          <p:cNvSpPr txBox="1"/>
          <p:nvPr/>
        </p:nvSpPr>
        <p:spPr>
          <a:xfrm>
            <a:off x="411480" y="2476991"/>
            <a:ext cx="75754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Codul</a:t>
            </a:r>
            <a:r>
              <a:rPr lang="en-US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PIN </a:t>
            </a:r>
            <a:r>
              <a:rPr lang="en-US" sz="2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pentru</a:t>
            </a:r>
            <a:r>
              <a:rPr lang="en-US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cartela</a:t>
            </a:r>
            <a:r>
              <a:rPr lang="en-US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SIM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D4B7C1-6DC0-9ABC-93C4-73D404E9EADA}"/>
              </a:ext>
            </a:extLst>
          </p:cNvPr>
          <p:cNvSpPr txBox="1"/>
          <p:nvPr/>
        </p:nvSpPr>
        <p:spPr>
          <a:xfrm>
            <a:off x="4199206" y="2469103"/>
            <a:ext cx="75754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Setați</a:t>
            </a:r>
            <a:r>
              <a:rPr lang="en-US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blocarea</a:t>
            </a:r>
            <a:r>
              <a:rPr lang="en-US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ecranului</a:t>
            </a: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0FE7AD-F98F-8978-2DC9-185039BBA7BB}"/>
              </a:ext>
            </a:extLst>
          </p:cNvPr>
          <p:cNvSpPr txBox="1"/>
          <p:nvPr/>
        </p:nvSpPr>
        <p:spPr>
          <a:xfrm>
            <a:off x="1287414" y="3591577"/>
            <a:ext cx="75754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Efectuați</a:t>
            </a:r>
            <a:r>
              <a:rPr lang="en-US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actualizări</a:t>
            </a:r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088687-D49F-542E-51B2-5A18025826E2}"/>
              </a:ext>
            </a:extLst>
          </p:cNvPr>
          <p:cNvSpPr txBox="1"/>
          <p:nvPr/>
        </p:nvSpPr>
        <p:spPr>
          <a:xfrm>
            <a:off x="5433646" y="3616251"/>
            <a:ext cx="75754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 </a:t>
            </a:r>
            <a:r>
              <a:rPr lang="en-US" sz="2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deschideți</a:t>
            </a:r>
            <a:r>
              <a:rPr lang="en-US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linkuri</a:t>
            </a:r>
            <a:endParaRPr lang="en-US" sz="2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C1C1DD-595B-EBA5-C581-00F2FF0759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" r="27643" b="15613"/>
          <a:stretch/>
        </p:blipFill>
        <p:spPr bwMode="auto">
          <a:xfrm>
            <a:off x="3546621" y="4254326"/>
            <a:ext cx="2549379" cy="1658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73734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919" y="81503"/>
            <a:ext cx="9604442" cy="4464996"/>
          </a:xfrm>
        </p:spPr>
        <p:txBody>
          <a:bodyPr>
            <a:normAutofit/>
          </a:bodyPr>
          <a:lstStyle/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o-RO" sz="2600" b="1" kern="100" dirty="0">
                <a:solidFill>
                  <a:srgbClr val="A5656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Securitate </a:t>
            </a:r>
            <a:r>
              <a:rPr lang="ro-RO" sz="2600" b="1" kern="100" dirty="0" err="1">
                <a:solidFill>
                  <a:srgbClr val="A5656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smartphone</a:t>
            </a:r>
            <a:endParaRPr lang="ro-RO" sz="2600" b="1" kern="100" dirty="0">
              <a:solidFill>
                <a:srgbClr val="A5656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9A141C-4C75-E01D-2E50-20E321A84E21}"/>
              </a:ext>
            </a:extLst>
          </p:cNvPr>
          <p:cNvSpPr txBox="1"/>
          <p:nvPr/>
        </p:nvSpPr>
        <p:spPr>
          <a:xfrm>
            <a:off x="89980" y="6231124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sz="12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</a:t>
            </a:r>
            <a:r>
              <a:rPr lang="ro-RO" alt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3A90D-A43B-A1BE-9D92-81E334B8ADB2}"/>
              </a:ext>
            </a:extLst>
          </p:cNvPr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2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200" b="1" spc="-3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ro-RO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12DDF-9FD6-D86C-C7FD-E898788185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0"/>
          <a:stretch/>
        </p:blipFill>
        <p:spPr>
          <a:xfrm>
            <a:off x="9922783" y="73615"/>
            <a:ext cx="699795" cy="5830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B95522-5D33-CB19-869F-D8534CD599EA}"/>
              </a:ext>
            </a:extLst>
          </p:cNvPr>
          <p:cNvSpPr txBox="1"/>
          <p:nvPr/>
        </p:nvSpPr>
        <p:spPr>
          <a:xfrm>
            <a:off x="411480" y="2476991"/>
            <a:ext cx="75754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Codul</a:t>
            </a:r>
            <a:r>
              <a:rPr lang="en-US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PIN </a:t>
            </a:r>
            <a:r>
              <a:rPr lang="en-US" sz="2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pentru</a:t>
            </a:r>
            <a:r>
              <a:rPr lang="en-US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cartela</a:t>
            </a:r>
            <a:r>
              <a:rPr lang="en-US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SIM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D4B7C1-6DC0-9ABC-93C4-73D404E9EADA}"/>
              </a:ext>
            </a:extLst>
          </p:cNvPr>
          <p:cNvSpPr txBox="1"/>
          <p:nvPr/>
        </p:nvSpPr>
        <p:spPr>
          <a:xfrm>
            <a:off x="4199206" y="2469103"/>
            <a:ext cx="75754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Setați</a:t>
            </a:r>
            <a:r>
              <a:rPr lang="en-US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blocarea</a:t>
            </a:r>
            <a:r>
              <a:rPr lang="en-US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ecranului</a:t>
            </a: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0FE7AD-F98F-8978-2DC9-185039BBA7BB}"/>
              </a:ext>
            </a:extLst>
          </p:cNvPr>
          <p:cNvSpPr txBox="1"/>
          <p:nvPr/>
        </p:nvSpPr>
        <p:spPr>
          <a:xfrm>
            <a:off x="1287414" y="3591577"/>
            <a:ext cx="75754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Efectuați</a:t>
            </a:r>
            <a:r>
              <a:rPr lang="en-US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actualizări</a:t>
            </a:r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088687-D49F-542E-51B2-5A18025826E2}"/>
              </a:ext>
            </a:extLst>
          </p:cNvPr>
          <p:cNvSpPr txBox="1"/>
          <p:nvPr/>
        </p:nvSpPr>
        <p:spPr>
          <a:xfrm>
            <a:off x="5433646" y="3616251"/>
            <a:ext cx="75754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 </a:t>
            </a:r>
            <a:r>
              <a:rPr lang="en-US" sz="2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deschideți</a:t>
            </a:r>
            <a:r>
              <a:rPr lang="en-US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linkuri</a:t>
            </a:r>
            <a:endParaRPr lang="en-US" sz="2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C1C1DD-595B-EBA5-C581-00F2FF0759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" r="27643" b="15613"/>
          <a:stretch/>
        </p:blipFill>
        <p:spPr bwMode="auto">
          <a:xfrm>
            <a:off x="3546621" y="4254326"/>
            <a:ext cx="2549379" cy="1658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31331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919" y="81503"/>
            <a:ext cx="9604442" cy="4464996"/>
          </a:xfrm>
        </p:spPr>
        <p:txBody>
          <a:bodyPr>
            <a:normAutofit/>
          </a:bodyPr>
          <a:lstStyle/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o-RO" b="1" dirty="0">
                <a:solidFill>
                  <a:srgbClr val="A5656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Sfaturi pentru navigare online în siguranță</a:t>
            </a:r>
            <a:endParaRPr lang="en-US" dirty="0">
              <a:solidFill>
                <a:srgbClr val="A5656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9A141C-4C75-E01D-2E50-20E321A84E21}"/>
              </a:ext>
            </a:extLst>
          </p:cNvPr>
          <p:cNvSpPr txBox="1"/>
          <p:nvPr/>
        </p:nvSpPr>
        <p:spPr>
          <a:xfrm>
            <a:off x="89980" y="6231124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sz="12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</a:t>
            </a:r>
            <a:r>
              <a:rPr lang="ro-RO" alt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3A90D-A43B-A1BE-9D92-81E334B8ADB2}"/>
              </a:ext>
            </a:extLst>
          </p:cNvPr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2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200" b="1" spc="-3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ro-RO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12DDF-9FD6-D86C-C7FD-E898788185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0"/>
          <a:stretch/>
        </p:blipFill>
        <p:spPr>
          <a:xfrm>
            <a:off x="9922783" y="73615"/>
            <a:ext cx="699795" cy="583020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47C9C6B9-0583-0CC3-9EED-686703A337F1}"/>
              </a:ext>
            </a:extLst>
          </p:cNvPr>
          <p:cNvSpPr/>
          <p:nvPr/>
        </p:nvSpPr>
        <p:spPr>
          <a:xfrm>
            <a:off x="4003178" y="3560002"/>
            <a:ext cx="3403483" cy="1972994"/>
          </a:xfrm>
          <a:prstGeom prst="cloud">
            <a:avLst/>
          </a:prstGeom>
          <a:solidFill>
            <a:srgbClr val="A5656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PAROLE </a:t>
            </a:r>
          </a:p>
          <a:p>
            <a:pPr algn="ctr"/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EFICIENTE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F0C6DA0A-8EFA-CDAB-F6CE-840558D92205}"/>
              </a:ext>
            </a:extLst>
          </p:cNvPr>
          <p:cNvSpPr/>
          <p:nvPr/>
        </p:nvSpPr>
        <p:spPr>
          <a:xfrm>
            <a:off x="272919" y="1881554"/>
            <a:ext cx="3403483" cy="1972994"/>
          </a:xfrm>
          <a:prstGeom prst="cloud">
            <a:avLst/>
          </a:prstGeom>
          <a:solidFill>
            <a:srgbClr val="A5656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INDICAȚII </a:t>
            </a:r>
          </a:p>
          <a:p>
            <a:pPr algn="ctr"/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B02BB8-26F7-A25F-2996-B2D7917EDB4C}"/>
              </a:ext>
            </a:extLst>
          </p:cNvPr>
          <p:cNvSpPr txBox="1"/>
          <p:nvPr/>
        </p:nvSpPr>
        <p:spPr>
          <a:xfrm>
            <a:off x="1524000" y="41077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775E71-26A4-5F7C-B189-B3C557064BE6}"/>
              </a:ext>
            </a:extLst>
          </p:cNvPr>
          <p:cNvSpPr txBox="1"/>
          <p:nvPr/>
        </p:nvSpPr>
        <p:spPr>
          <a:xfrm>
            <a:off x="400910" y="3890064"/>
            <a:ext cx="36022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https-</a:t>
            </a:r>
            <a:r>
              <a:rPr lang="ro-RO" strike="sngStrik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endParaRPr lang="ro-RO" strike="sngStrik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Protejați rețeaua de acasă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 descărcați </a:t>
            </a: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fișere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și atașamente</a:t>
            </a: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necunoscute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E335DFCD-7385-7A81-513A-CFC873E60B7C}"/>
              </a:ext>
            </a:extLst>
          </p:cNvPr>
          <p:cNvSpPr/>
          <p:nvPr/>
        </p:nvSpPr>
        <p:spPr>
          <a:xfrm>
            <a:off x="5472332" y="5532996"/>
            <a:ext cx="464234" cy="646331"/>
          </a:xfrm>
          <a:prstGeom prst="downArrow">
            <a:avLst/>
          </a:prstGeom>
          <a:solidFill>
            <a:srgbClr val="A5656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21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919" y="81503"/>
            <a:ext cx="9604442" cy="4464996"/>
          </a:xfrm>
        </p:spPr>
        <p:txBody>
          <a:bodyPr>
            <a:normAutofit/>
          </a:bodyPr>
          <a:lstStyle/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sz="26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o-RO" b="1" kern="100" dirty="0">
                <a:solidFill>
                  <a:srgbClr val="A5656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Protejarea contului email, a vieții private și a</a:t>
            </a:r>
          </a:p>
          <a:p>
            <a:r>
              <a:rPr lang="ro-RO" b="1" kern="100" dirty="0">
                <a:solidFill>
                  <a:srgbClr val="A5656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datelor personale de pe</a:t>
            </a:r>
          </a:p>
          <a:p>
            <a:r>
              <a:rPr lang="ro-RO" b="1" kern="100" dirty="0">
                <a:solidFill>
                  <a:srgbClr val="A5656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rețele de socializare</a:t>
            </a:r>
            <a:endParaRPr lang="en-US" kern="100" dirty="0">
              <a:solidFill>
                <a:srgbClr val="A5656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9A141C-4C75-E01D-2E50-20E321A84E21}"/>
              </a:ext>
            </a:extLst>
          </p:cNvPr>
          <p:cNvSpPr txBox="1"/>
          <p:nvPr/>
        </p:nvSpPr>
        <p:spPr>
          <a:xfrm>
            <a:off x="89980" y="6231124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sz="12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</a:t>
            </a:r>
            <a:r>
              <a:rPr lang="ro-RO" alt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3A90D-A43B-A1BE-9D92-81E334B8ADB2}"/>
              </a:ext>
            </a:extLst>
          </p:cNvPr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2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200" b="1" spc="-3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ro-RO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12DDF-9FD6-D86C-C7FD-E898788185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0"/>
          <a:stretch/>
        </p:blipFill>
        <p:spPr>
          <a:xfrm>
            <a:off x="9922783" y="73615"/>
            <a:ext cx="699795" cy="5830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693587-7782-647E-6CED-82437B08CB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173" y="2677988"/>
            <a:ext cx="5247005" cy="2951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5063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919" y="81503"/>
            <a:ext cx="9604442" cy="4464996"/>
          </a:xfrm>
        </p:spPr>
        <p:txBody>
          <a:bodyPr>
            <a:normAutofit/>
          </a:bodyPr>
          <a:lstStyle/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o-RO" sz="2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PAROLE DE SECURITATE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9A141C-4C75-E01D-2E50-20E321A84E21}"/>
              </a:ext>
            </a:extLst>
          </p:cNvPr>
          <p:cNvSpPr txBox="1"/>
          <p:nvPr/>
        </p:nvSpPr>
        <p:spPr>
          <a:xfrm>
            <a:off x="89980" y="6231124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sz="12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</a:t>
            </a:r>
            <a:r>
              <a:rPr lang="ro-RO" alt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3A90D-A43B-A1BE-9D92-81E334B8ADB2}"/>
              </a:ext>
            </a:extLst>
          </p:cNvPr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2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200" b="1" spc="-3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ro-RO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12DDF-9FD6-D86C-C7FD-E898788185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0"/>
          <a:stretch/>
        </p:blipFill>
        <p:spPr>
          <a:xfrm>
            <a:off x="9922783" y="73615"/>
            <a:ext cx="699795" cy="5830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DBECA7-C6D9-44A0-5410-799D668CE8FC}"/>
              </a:ext>
            </a:extLst>
          </p:cNvPr>
          <p:cNvSpPr txBox="1"/>
          <p:nvPr/>
        </p:nvSpPr>
        <p:spPr>
          <a:xfrm>
            <a:off x="632299" y="1653702"/>
            <a:ext cx="50449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recomand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 parolele să fie cât mai sigure posibile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EX: 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 </a:t>
            </a:r>
            <a:r>
              <a:rPr lang="ro-RO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umesc </a:t>
            </a:r>
            <a:r>
              <a:rPr lang="ro-RO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oana </a:t>
            </a:r>
            <a:r>
              <a:rPr lang="ro-RO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o-RO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ro-RO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ete!</a:t>
            </a: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Parola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67DD20-6964-C3B1-FAB9-CB802F744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290429" y="2469103"/>
            <a:ext cx="4996536" cy="33268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C8A5E8-2FF5-6C94-AEDA-BEC97DD12774}"/>
              </a:ext>
            </a:extLst>
          </p:cNvPr>
          <p:cNvSpPr txBox="1"/>
          <p:nvPr/>
        </p:nvSpPr>
        <p:spPr>
          <a:xfrm>
            <a:off x="3290429" y="5914817"/>
            <a:ext cx="44333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900">
                <a:hlinkClick r:id="rId5" tooltip="https://www.picpedia.org/highway-signs/p/parole.html"/>
              </a:rPr>
              <a:t>This Photo</a:t>
            </a:r>
            <a:r>
              <a:rPr lang="ro-RO" sz="900"/>
              <a:t> by Unknown Author is licensed under </a:t>
            </a:r>
            <a:r>
              <a:rPr lang="ro-RO" sz="900">
                <a:hlinkClick r:id="rId6" tooltip="https://creativecommons.org/licenses/by-sa/3.0/"/>
              </a:rPr>
              <a:t>CC BY-SA</a:t>
            </a:r>
            <a:endParaRPr lang="ro-RO" sz="900"/>
          </a:p>
        </p:txBody>
      </p:sp>
    </p:spTree>
    <p:extLst>
      <p:ext uri="{BB962C8B-B14F-4D97-AF65-F5344CB8AC3E}">
        <p14:creationId xmlns:p14="http://schemas.microsoft.com/office/powerpoint/2010/main" val="2051083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919" y="81503"/>
            <a:ext cx="9604442" cy="4464996"/>
          </a:xfrm>
        </p:spPr>
        <p:txBody>
          <a:bodyPr>
            <a:normAutofit/>
          </a:bodyPr>
          <a:lstStyle/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sz="26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o-RO" sz="2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PROFILURI DE IDENTITATE FALSE</a:t>
            </a:r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9A141C-4C75-E01D-2E50-20E321A84E21}"/>
              </a:ext>
            </a:extLst>
          </p:cNvPr>
          <p:cNvSpPr txBox="1"/>
          <p:nvPr/>
        </p:nvSpPr>
        <p:spPr>
          <a:xfrm>
            <a:off x="89980" y="6231124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sz="12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</a:t>
            </a:r>
            <a:r>
              <a:rPr lang="ro-RO" alt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3A90D-A43B-A1BE-9D92-81E334B8ADB2}"/>
              </a:ext>
            </a:extLst>
          </p:cNvPr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2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200" b="1" spc="-3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ro-RO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12DDF-9FD6-D86C-C7FD-E898788185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0"/>
          <a:stretch/>
        </p:blipFill>
        <p:spPr>
          <a:xfrm>
            <a:off x="9922783" y="73615"/>
            <a:ext cx="699795" cy="5830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45DC71-6E3F-8B0A-C812-576022A694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980" y="2414309"/>
            <a:ext cx="5126744" cy="38716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275D46-9CA8-B7F4-DD78-7D702E8BAA0D}"/>
              </a:ext>
            </a:extLst>
          </p:cNvPr>
          <p:cNvSpPr txBox="1"/>
          <p:nvPr/>
        </p:nvSpPr>
        <p:spPr>
          <a:xfrm>
            <a:off x="0" y="1769152"/>
            <a:ext cx="70829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ro-RO" b="1" i="0" dirty="0">
                <a:solidFill>
                  <a:srgbClr val="6C6360"/>
                </a:solidFill>
                <a:effectLst/>
                <a:latin typeface="times new roman" panose="02020603050405020304" pitchFamily="18" charset="0"/>
              </a:rPr>
              <a:t>Prea </a:t>
            </a:r>
            <a:r>
              <a:rPr lang="ro-RO" b="1" i="0" dirty="0" err="1">
                <a:solidFill>
                  <a:srgbClr val="6C6360"/>
                </a:solidFill>
                <a:effectLst/>
                <a:latin typeface="times new roman" panose="02020603050405020304" pitchFamily="18" charset="0"/>
              </a:rPr>
              <a:t>putine</a:t>
            </a:r>
            <a:r>
              <a:rPr lang="ro-RO" b="1" i="0" dirty="0">
                <a:solidFill>
                  <a:srgbClr val="6C6360"/>
                </a:solidFill>
                <a:effectLst/>
                <a:latin typeface="times new roman" panose="02020603050405020304" pitchFamily="18" charset="0"/>
              </a:rPr>
              <a:t> poze de profil </a:t>
            </a:r>
            <a:r>
              <a:rPr lang="ro-RO" b="0" i="0" dirty="0">
                <a:solidFill>
                  <a:srgbClr val="6C6360"/>
                </a:solidFill>
                <a:effectLst/>
                <a:latin typeface="times new roman" panose="02020603050405020304" pitchFamily="18" charset="0"/>
              </a:rPr>
              <a:t>1-3 cont fals</a:t>
            </a:r>
            <a:endParaRPr lang="ro-RO" b="0" i="0" dirty="0">
              <a:solidFill>
                <a:srgbClr val="6C6360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r>
              <a:rPr lang="ro-RO" b="0" i="0" dirty="0">
                <a:solidFill>
                  <a:srgbClr val="6C6360"/>
                </a:solidFill>
                <a:effectLst/>
                <a:latin typeface="times new roman" panose="02020603050405020304" pitchFamily="18" charset="0"/>
              </a:rPr>
              <a:t>2.</a:t>
            </a:r>
            <a:r>
              <a:rPr lang="ro-RO" b="1" i="0" dirty="0">
                <a:solidFill>
                  <a:srgbClr val="6C6360"/>
                </a:solidFill>
                <a:effectLst/>
                <a:latin typeface="times new roman" panose="02020603050405020304" pitchFamily="18" charset="0"/>
              </a:rPr>
              <a:t>Pozele nu prea se </a:t>
            </a:r>
            <a:r>
              <a:rPr lang="ro-RO" b="1" i="0" dirty="0" err="1">
                <a:solidFill>
                  <a:srgbClr val="6C6360"/>
                </a:solidFill>
                <a:effectLst/>
                <a:latin typeface="times new roman" panose="02020603050405020304" pitchFamily="18" charset="0"/>
              </a:rPr>
              <a:t>aseamana</a:t>
            </a:r>
            <a:r>
              <a:rPr lang="ro-RO" b="1" i="0" dirty="0">
                <a:solidFill>
                  <a:srgbClr val="6C6360"/>
                </a:solidFill>
                <a:effectLst/>
                <a:latin typeface="times new roman" panose="02020603050405020304" pitchFamily="18" charset="0"/>
              </a:rPr>
              <a:t> intre ele, sau sunt poze cu ochelari de soare, sau imagini neclare.</a:t>
            </a:r>
            <a:endParaRPr lang="ro-RO" b="0" i="0" dirty="0">
              <a:solidFill>
                <a:srgbClr val="6C6360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r>
              <a:rPr lang="ro-RO" b="0" i="0" dirty="0">
                <a:solidFill>
                  <a:srgbClr val="6C6360"/>
                </a:solidFill>
                <a:effectLst/>
                <a:latin typeface="times new roman" panose="02020603050405020304" pitchFamily="18" charset="0"/>
              </a:rPr>
              <a:t>3. </a:t>
            </a:r>
            <a:r>
              <a:rPr lang="ro-RO" b="1" i="0" dirty="0">
                <a:solidFill>
                  <a:srgbClr val="6C6360"/>
                </a:solidFill>
                <a:effectLst/>
                <a:latin typeface="times new roman" panose="02020603050405020304" pitchFamily="18" charset="0"/>
              </a:rPr>
              <a:t>Poze cu militari si </a:t>
            </a:r>
            <a:r>
              <a:rPr lang="ro-RO" b="1" i="0" dirty="0" err="1">
                <a:solidFill>
                  <a:srgbClr val="6C6360"/>
                </a:solidFill>
                <a:effectLst/>
                <a:latin typeface="times new roman" panose="02020603050405020304" pitchFamily="18" charset="0"/>
              </a:rPr>
              <a:t>soldati</a:t>
            </a:r>
            <a:r>
              <a:rPr lang="ro-RO" b="1" i="0" dirty="0">
                <a:solidFill>
                  <a:srgbClr val="6C6360"/>
                </a:solidFill>
                <a:effectLst/>
                <a:latin typeface="times new roman" panose="02020603050405020304" pitchFamily="18" charset="0"/>
              </a:rPr>
              <a:t>,</a:t>
            </a:r>
            <a:r>
              <a:rPr lang="ro-RO" b="0" i="0" dirty="0">
                <a:solidFill>
                  <a:srgbClr val="6C6360"/>
                </a:solidFill>
                <a:effectLst/>
                <a:latin typeface="times new roman" panose="02020603050405020304" pitchFamily="18" charset="0"/>
              </a:rPr>
              <a:t> mai ales din </a:t>
            </a:r>
            <a:r>
              <a:rPr lang="ro-RO" b="0" i="0" dirty="0" err="1">
                <a:solidFill>
                  <a:srgbClr val="6C6360"/>
                </a:solidFill>
                <a:effectLst/>
                <a:latin typeface="times new roman" panose="02020603050405020304" pitchFamily="18" charset="0"/>
              </a:rPr>
              <a:t>strainatate</a:t>
            </a:r>
            <a:r>
              <a:rPr lang="ro-RO" b="0" i="0" dirty="0">
                <a:solidFill>
                  <a:srgbClr val="6C636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o-RO" b="0" i="0" dirty="0">
              <a:solidFill>
                <a:srgbClr val="6C6360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r>
              <a:rPr lang="ro-RO" b="0" i="0" dirty="0">
                <a:solidFill>
                  <a:srgbClr val="6C6360"/>
                </a:solidFill>
                <a:effectLst/>
                <a:latin typeface="times new roman" panose="02020603050405020304" pitchFamily="18" charset="0"/>
              </a:rPr>
              <a:t>4.</a:t>
            </a:r>
            <a:r>
              <a:rPr lang="ro-RO" b="1" i="0" dirty="0">
                <a:solidFill>
                  <a:srgbClr val="6C6360"/>
                </a:solidFill>
                <a:effectLst/>
                <a:latin typeface="times new roman" panose="02020603050405020304" pitchFamily="18" charset="0"/>
              </a:rPr>
              <a:t>Prea </a:t>
            </a:r>
            <a:r>
              <a:rPr lang="ro-RO" b="1" i="0" dirty="0" err="1">
                <a:solidFill>
                  <a:srgbClr val="6C6360"/>
                </a:solidFill>
                <a:effectLst/>
                <a:latin typeface="times new roman" panose="02020603050405020304" pitchFamily="18" charset="0"/>
              </a:rPr>
              <a:t>putine</a:t>
            </a:r>
            <a:r>
              <a:rPr lang="ro-RO" b="1" i="0" dirty="0">
                <a:solidFill>
                  <a:srgbClr val="6C63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o-RO" b="1" i="0" dirty="0" err="1">
                <a:solidFill>
                  <a:srgbClr val="6C6360"/>
                </a:solidFill>
                <a:effectLst/>
                <a:latin typeface="times new roman" panose="02020603050405020304" pitchFamily="18" charset="0"/>
              </a:rPr>
              <a:t>prineteni</a:t>
            </a:r>
            <a:r>
              <a:rPr lang="ro-RO" b="1" i="0" dirty="0">
                <a:solidFill>
                  <a:srgbClr val="6C6360"/>
                </a:solidFill>
                <a:effectLst/>
                <a:latin typeface="times new roman" panose="02020603050405020304" pitchFamily="18" charset="0"/>
              </a:rPr>
              <a:t> 26-90 de </a:t>
            </a:r>
            <a:r>
              <a:rPr lang="ro-RO" b="1" i="0" dirty="0" err="1">
                <a:solidFill>
                  <a:srgbClr val="6C6360"/>
                </a:solidFill>
                <a:effectLst/>
                <a:latin typeface="times new roman" panose="02020603050405020304" pitchFamily="18" charset="0"/>
              </a:rPr>
              <a:t>Friends</a:t>
            </a:r>
            <a:r>
              <a:rPr lang="ro-RO" b="0" i="0" dirty="0">
                <a:solidFill>
                  <a:srgbClr val="6C6360"/>
                </a:solidFill>
                <a:effectLst/>
                <a:latin typeface="times new roman" panose="02020603050405020304" pitchFamily="18" charset="0"/>
              </a:rPr>
              <a:t>, profil fals</a:t>
            </a:r>
            <a:endParaRPr lang="ro-RO" b="0" i="0" dirty="0">
              <a:solidFill>
                <a:srgbClr val="6C6360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r>
              <a:rPr lang="ro-RO" b="0" i="0" dirty="0">
                <a:solidFill>
                  <a:srgbClr val="6C6360"/>
                </a:solidFill>
                <a:effectLst/>
                <a:latin typeface="times new roman" panose="02020603050405020304" pitchFamily="18" charset="0"/>
              </a:rPr>
              <a:t>5.</a:t>
            </a:r>
            <a:r>
              <a:rPr lang="ro-RO" b="1" i="0" dirty="0">
                <a:solidFill>
                  <a:srgbClr val="6C6360"/>
                </a:solidFill>
                <a:effectLst/>
                <a:latin typeface="times new roman" panose="02020603050405020304" pitchFamily="18" charset="0"/>
              </a:rPr>
              <a:t>Putine </a:t>
            </a:r>
            <a:r>
              <a:rPr lang="ro-RO" b="1" i="0" dirty="0" err="1">
                <a:solidFill>
                  <a:srgbClr val="6C6360"/>
                </a:solidFill>
                <a:effectLst/>
                <a:latin typeface="times new roman" panose="02020603050405020304" pitchFamily="18" charset="0"/>
              </a:rPr>
              <a:t>interactiuni,comentarii</a:t>
            </a:r>
            <a:r>
              <a:rPr lang="ro-RO" b="1" i="0" dirty="0">
                <a:solidFill>
                  <a:srgbClr val="6C636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o-RO" b="0" i="0" dirty="0">
                <a:solidFill>
                  <a:srgbClr val="6C6360"/>
                </a:solidFill>
                <a:effectLst/>
                <a:latin typeface="times new roman" panose="02020603050405020304" pitchFamily="18" charset="0"/>
              </a:rPr>
              <a:t>pe pagina.</a:t>
            </a:r>
            <a:endParaRPr lang="ro-RO" b="0" i="0" dirty="0">
              <a:solidFill>
                <a:srgbClr val="6C6360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r>
              <a:rPr lang="ro-RO" b="0" i="0" dirty="0">
                <a:solidFill>
                  <a:srgbClr val="6C6360"/>
                </a:solidFill>
                <a:effectLst/>
                <a:latin typeface="times new roman" panose="02020603050405020304" pitchFamily="18" charset="0"/>
              </a:rPr>
              <a:t>6.Exista comentarii </a:t>
            </a:r>
            <a:r>
              <a:rPr lang="ro-RO" b="0" i="0" dirty="0" err="1">
                <a:solidFill>
                  <a:srgbClr val="6C6360"/>
                </a:solidFill>
                <a:effectLst/>
                <a:latin typeface="times new roman" panose="02020603050405020304" pitchFamily="18" charset="0"/>
              </a:rPr>
              <a:t>insa</a:t>
            </a:r>
            <a:r>
              <a:rPr lang="ro-RO" b="0" i="0" dirty="0">
                <a:solidFill>
                  <a:srgbClr val="6C6360"/>
                </a:solidFill>
                <a:effectLst/>
                <a:latin typeface="times new roman" panose="02020603050405020304" pitchFamily="18" charset="0"/>
              </a:rPr>
              <a:t> numai la </a:t>
            </a:r>
            <a:r>
              <a:rPr lang="ro-RO" b="1" i="0" dirty="0">
                <a:solidFill>
                  <a:srgbClr val="6C6360"/>
                </a:solidFill>
                <a:effectLst/>
                <a:latin typeface="times new roman" panose="02020603050405020304" pitchFamily="18" charset="0"/>
              </a:rPr>
              <a:t>poze cu </a:t>
            </a:r>
            <a:r>
              <a:rPr lang="ro-RO" b="1" i="0" dirty="0" err="1">
                <a:solidFill>
                  <a:srgbClr val="6C6360"/>
                </a:solidFill>
                <a:effectLst/>
                <a:latin typeface="times new roman" panose="02020603050405020304" pitchFamily="18" charset="0"/>
              </a:rPr>
              <a:t>continut</a:t>
            </a:r>
            <a:r>
              <a:rPr lang="ro-RO" b="1" i="0" dirty="0">
                <a:solidFill>
                  <a:srgbClr val="6C6360"/>
                </a:solidFill>
                <a:effectLst/>
                <a:latin typeface="times new roman" panose="02020603050405020304" pitchFamily="18" charset="0"/>
              </a:rPr>
              <a:t> sexual la profiluri feminine.</a:t>
            </a:r>
            <a:endParaRPr lang="ro-RO" b="0" i="0" dirty="0">
              <a:solidFill>
                <a:srgbClr val="6C6360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r>
              <a:rPr lang="ro-RO" b="0" i="0" dirty="0">
                <a:solidFill>
                  <a:srgbClr val="6C6360"/>
                </a:solidFill>
                <a:effectLst/>
                <a:latin typeface="times new roman" panose="02020603050405020304" pitchFamily="18" charset="0"/>
              </a:rPr>
              <a:t>7.</a:t>
            </a:r>
            <a:r>
              <a:rPr lang="ro-RO" b="1" i="0" dirty="0">
                <a:solidFill>
                  <a:srgbClr val="6C6360"/>
                </a:solidFill>
                <a:effectLst/>
                <a:latin typeface="times new roman" panose="02020603050405020304" pitchFamily="18" charset="0"/>
              </a:rPr>
              <a:t>Femei, fete prea decorative</a:t>
            </a:r>
            <a:r>
              <a:rPr lang="ro-RO" b="0" i="0" dirty="0">
                <a:solidFill>
                  <a:srgbClr val="6C6360"/>
                </a:solidFill>
                <a:effectLst/>
                <a:latin typeface="times new roman" panose="02020603050405020304" pitchFamily="18" charset="0"/>
              </a:rPr>
              <a:t> in posturi provocatoare poate </a:t>
            </a:r>
            <a:r>
              <a:rPr lang="ro-RO" b="0" i="0" dirty="0" err="1">
                <a:solidFill>
                  <a:srgbClr val="6C6360"/>
                </a:solidFill>
                <a:effectLst/>
                <a:latin typeface="times new roman" panose="02020603050405020304" pitchFamily="18" charset="0"/>
              </a:rPr>
              <a:t>insemna</a:t>
            </a:r>
            <a:r>
              <a:rPr lang="ro-RO" b="0" i="0" dirty="0">
                <a:solidFill>
                  <a:srgbClr val="6C6360"/>
                </a:solidFill>
                <a:effectLst/>
                <a:latin typeface="times new roman" panose="02020603050405020304" pitchFamily="18" charset="0"/>
              </a:rPr>
              <a:t> un profil fals.</a:t>
            </a:r>
            <a:endParaRPr lang="ro-RO" b="0" i="0" dirty="0">
              <a:solidFill>
                <a:srgbClr val="6C6360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r>
              <a:rPr lang="ro-RO" b="0" i="0" dirty="0">
                <a:solidFill>
                  <a:srgbClr val="6C6360"/>
                </a:solidFill>
                <a:effectLst/>
                <a:latin typeface="times new roman" panose="02020603050405020304" pitchFamily="18" charset="0"/>
              </a:rPr>
              <a:t>8. </a:t>
            </a:r>
            <a:r>
              <a:rPr lang="ro-RO" b="1" i="0" dirty="0" err="1">
                <a:solidFill>
                  <a:srgbClr val="6C6360"/>
                </a:solidFill>
                <a:effectLst/>
                <a:latin typeface="times new roman" panose="02020603050405020304" pitchFamily="18" charset="0"/>
              </a:rPr>
              <a:t>Posteaza</a:t>
            </a:r>
            <a:r>
              <a:rPr lang="ro-RO" b="1" i="0" dirty="0">
                <a:solidFill>
                  <a:srgbClr val="6C63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o-RO" b="1" i="0" dirty="0" err="1">
                <a:solidFill>
                  <a:srgbClr val="6C6360"/>
                </a:solidFill>
                <a:effectLst/>
                <a:latin typeface="times new roman" panose="02020603050405020304" pitchFamily="18" charset="0"/>
              </a:rPr>
              <a:t>putin</a:t>
            </a:r>
            <a:r>
              <a:rPr lang="ro-RO" b="1" i="0" dirty="0">
                <a:solidFill>
                  <a:srgbClr val="6C6360"/>
                </a:solidFill>
                <a:effectLst/>
                <a:latin typeface="times new roman" panose="02020603050405020304" pitchFamily="18" charset="0"/>
              </a:rPr>
              <a:t>, doar poze cu flori, citate, linkuri.</a:t>
            </a:r>
            <a:endParaRPr lang="ro-RO" b="0" i="0" dirty="0">
              <a:solidFill>
                <a:srgbClr val="6C6360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r>
              <a:rPr lang="ro-RO" b="0" i="0" dirty="0">
                <a:solidFill>
                  <a:srgbClr val="6C6360"/>
                </a:solidFill>
                <a:effectLst/>
                <a:latin typeface="times new roman" panose="02020603050405020304" pitchFamily="18" charset="0"/>
              </a:rPr>
              <a:t>9. </a:t>
            </a:r>
            <a:r>
              <a:rPr lang="ro-RO" b="1" i="0" dirty="0">
                <a:solidFill>
                  <a:srgbClr val="6C6360"/>
                </a:solidFill>
                <a:effectLst/>
                <a:latin typeface="times new roman" panose="02020603050405020304" pitchFamily="18" charset="0"/>
              </a:rPr>
              <a:t>Nu </a:t>
            </a:r>
            <a:r>
              <a:rPr lang="ro-RO" b="1" i="0" dirty="0" err="1">
                <a:solidFill>
                  <a:srgbClr val="6C6360"/>
                </a:solidFill>
                <a:effectLst/>
                <a:latin typeface="times new roman" panose="02020603050405020304" pitchFamily="18" charset="0"/>
              </a:rPr>
              <a:t>raspunde</a:t>
            </a:r>
            <a:r>
              <a:rPr lang="ro-RO" b="1" i="0" dirty="0">
                <a:solidFill>
                  <a:srgbClr val="6C6360"/>
                </a:solidFill>
                <a:effectLst/>
                <a:latin typeface="times new roman" panose="02020603050405020304" pitchFamily="18" charset="0"/>
              </a:rPr>
              <a:t> la </a:t>
            </a:r>
            <a:r>
              <a:rPr lang="ro-RO" b="1" i="0" dirty="0" err="1">
                <a:solidFill>
                  <a:srgbClr val="6C6360"/>
                </a:solidFill>
                <a:effectLst/>
                <a:latin typeface="times new roman" panose="02020603050405020304" pitchFamily="18" charset="0"/>
              </a:rPr>
              <a:t>intrebarea</a:t>
            </a:r>
            <a:r>
              <a:rPr lang="ro-RO" b="0" i="0" dirty="0">
                <a:solidFill>
                  <a:srgbClr val="6C636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o-RO" b="0" i="0" dirty="0" err="1">
                <a:solidFill>
                  <a:srgbClr val="6C6360"/>
                </a:solidFill>
                <a:effectLst/>
                <a:latin typeface="times new roman" panose="02020603050405020304" pitchFamily="18" charset="0"/>
              </a:rPr>
              <a:t>Hello</a:t>
            </a:r>
            <a:r>
              <a:rPr lang="ro-RO" b="0" i="0" dirty="0">
                <a:solidFill>
                  <a:srgbClr val="6C6360"/>
                </a:solidFill>
                <a:effectLst/>
                <a:latin typeface="times new roman" panose="02020603050405020304" pitchFamily="18" charset="0"/>
              </a:rPr>
              <a:t> cine </a:t>
            </a:r>
            <a:r>
              <a:rPr lang="ro-RO" b="0" i="0" dirty="0" err="1">
                <a:solidFill>
                  <a:srgbClr val="6C6360"/>
                </a:solidFill>
                <a:effectLst/>
                <a:latin typeface="times new roman" panose="02020603050405020304" pitchFamily="18" charset="0"/>
              </a:rPr>
              <a:t>esti</a:t>
            </a:r>
            <a:r>
              <a:rPr lang="ro-RO" b="0" i="0" dirty="0">
                <a:solidFill>
                  <a:srgbClr val="6C6360"/>
                </a:solidFill>
                <a:effectLst/>
                <a:latin typeface="times new roman" panose="02020603050405020304" pitchFamily="18" charset="0"/>
              </a:rPr>
              <a:t>?! De unde ne </a:t>
            </a:r>
            <a:r>
              <a:rPr lang="ro-RO" b="0" i="0" dirty="0" err="1">
                <a:solidFill>
                  <a:srgbClr val="6C6360"/>
                </a:solidFill>
                <a:effectLst/>
                <a:latin typeface="times new roman" panose="02020603050405020304" pitchFamily="18" charset="0"/>
              </a:rPr>
              <a:t>cunoastem</a:t>
            </a:r>
            <a:r>
              <a:rPr lang="ro-RO" b="0" i="0" dirty="0">
                <a:solidFill>
                  <a:srgbClr val="6C636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o-RO" b="0" i="0" dirty="0">
              <a:solidFill>
                <a:srgbClr val="6C6360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r>
              <a:rPr lang="ro-RO" b="0" i="0" dirty="0">
                <a:solidFill>
                  <a:srgbClr val="6C6360"/>
                </a:solidFill>
                <a:effectLst/>
                <a:latin typeface="times new roman" panose="02020603050405020304" pitchFamily="18" charset="0"/>
              </a:rPr>
              <a:t>10. </a:t>
            </a:r>
            <a:r>
              <a:rPr lang="ro-RO" b="1" i="0" dirty="0">
                <a:solidFill>
                  <a:srgbClr val="6C6360"/>
                </a:solidFill>
                <a:effectLst/>
                <a:latin typeface="times new roman" panose="02020603050405020304" pitchFamily="18" charset="0"/>
              </a:rPr>
              <a:t>Nu prea </a:t>
            </a:r>
            <a:r>
              <a:rPr lang="ro-RO" b="1" i="0" dirty="0" err="1">
                <a:solidFill>
                  <a:srgbClr val="6C6360"/>
                </a:solidFill>
                <a:effectLst/>
                <a:latin typeface="times new roman" panose="02020603050405020304" pitchFamily="18" charset="0"/>
              </a:rPr>
              <a:t>aveti</a:t>
            </a:r>
            <a:r>
              <a:rPr lang="ro-RO" b="1" i="0" dirty="0">
                <a:solidFill>
                  <a:srgbClr val="6C6360"/>
                </a:solidFill>
                <a:effectLst/>
                <a:latin typeface="times new roman" panose="02020603050405020304" pitchFamily="18" charset="0"/>
              </a:rPr>
              <a:t> prieteni in comun.</a:t>
            </a:r>
            <a:endParaRPr lang="ro-RO" b="0" i="0" dirty="0">
              <a:solidFill>
                <a:srgbClr val="6C6360"/>
              </a:solidFill>
              <a:effectLst/>
              <a:latin typeface="Open Sans" panose="020B0606030504020204" pitchFamily="34" charset="0"/>
            </a:endParaRP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710012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919" y="81503"/>
            <a:ext cx="9604442" cy="4464996"/>
          </a:xfrm>
        </p:spPr>
        <p:txBody>
          <a:bodyPr>
            <a:normAutofit/>
          </a:bodyPr>
          <a:lstStyle/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sz="26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o-RO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ÎNȘELĂTORIE PE INTERNET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9A141C-4C75-E01D-2E50-20E321A84E21}"/>
              </a:ext>
            </a:extLst>
          </p:cNvPr>
          <p:cNvSpPr txBox="1"/>
          <p:nvPr/>
        </p:nvSpPr>
        <p:spPr>
          <a:xfrm>
            <a:off x="89980" y="6231124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sz="12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</a:t>
            </a:r>
            <a:r>
              <a:rPr lang="ro-RO" alt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3A90D-A43B-A1BE-9D92-81E334B8ADB2}"/>
              </a:ext>
            </a:extLst>
          </p:cNvPr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2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200" b="1" spc="-3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ro-RO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12DDF-9FD6-D86C-C7FD-E898788185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0"/>
          <a:stretch/>
        </p:blipFill>
        <p:spPr>
          <a:xfrm>
            <a:off x="9922783" y="73615"/>
            <a:ext cx="699795" cy="5830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539175-ABE6-179D-72F2-9CDF75E6E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07" y="1728412"/>
            <a:ext cx="7428769" cy="347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96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919" y="81503"/>
            <a:ext cx="9604442" cy="4464996"/>
          </a:xfrm>
        </p:spPr>
        <p:txBody>
          <a:bodyPr>
            <a:normAutofit/>
          </a:bodyPr>
          <a:lstStyle/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o-RO" sz="2800" dirty="0">
                <a:solidFill>
                  <a:srgbClr val="A5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Recapitulare </a:t>
            </a:r>
            <a:r>
              <a:rPr lang="en-US" sz="2800" dirty="0">
                <a:solidFill>
                  <a:srgbClr val="A5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ro-RO" sz="2800" dirty="0">
                <a:solidFill>
                  <a:srgbClr val="A5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întrebări</a:t>
            </a:r>
            <a:endParaRPr lang="en-US" sz="2800" dirty="0">
              <a:solidFill>
                <a:srgbClr val="A565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6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9A141C-4C75-E01D-2E50-20E321A84E21}"/>
              </a:ext>
            </a:extLst>
          </p:cNvPr>
          <p:cNvSpPr txBox="1"/>
          <p:nvPr/>
        </p:nvSpPr>
        <p:spPr>
          <a:xfrm>
            <a:off x="89980" y="6231124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sz="12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</a:t>
            </a:r>
            <a:r>
              <a:rPr lang="ro-RO" alt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3A90D-A43B-A1BE-9D92-81E334B8ADB2}"/>
              </a:ext>
            </a:extLst>
          </p:cNvPr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2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200" b="1" spc="-3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ro-RO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12DDF-9FD6-D86C-C7FD-E898788185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0"/>
          <a:stretch/>
        </p:blipFill>
        <p:spPr>
          <a:xfrm>
            <a:off x="9922783" y="73615"/>
            <a:ext cx="699795" cy="5830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843E3E-3E2F-C479-492E-16494E3709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140" y="1936882"/>
            <a:ext cx="2992861" cy="29842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2CD17F-DBF8-8E2D-7301-67D3D36E0A54}"/>
              </a:ext>
            </a:extLst>
          </p:cNvPr>
          <p:cNvSpPr txBox="1"/>
          <p:nvPr/>
        </p:nvSpPr>
        <p:spPr>
          <a:xfrm>
            <a:off x="272919" y="2484248"/>
            <a:ext cx="7575452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Aplicație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construi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împreună</a:t>
            </a: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‘’</a:t>
            </a:r>
            <a:r>
              <a:rPr lang="ro-RO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Planșa beneficiilor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‘’</a:t>
            </a:r>
            <a:endParaRPr lang="ro-RO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260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919" y="370646"/>
            <a:ext cx="9604442" cy="4464996"/>
          </a:xfrm>
        </p:spPr>
        <p:txBody>
          <a:bodyPr>
            <a:normAutofit/>
          </a:bodyPr>
          <a:lstStyle/>
          <a:p>
            <a:r>
              <a:rPr lang="en-GB" sz="2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</a:t>
            </a:r>
            <a:r>
              <a:rPr lang="ro-RO" sz="2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ȚII PERSONALE</a:t>
            </a:r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9A141C-4C75-E01D-2E50-20E321A84E21}"/>
              </a:ext>
            </a:extLst>
          </p:cNvPr>
          <p:cNvSpPr txBox="1"/>
          <p:nvPr/>
        </p:nvSpPr>
        <p:spPr>
          <a:xfrm>
            <a:off x="89980" y="6231124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sz="12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</a:t>
            </a:r>
            <a:r>
              <a:rPr lang="ro-RO" alt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3A90D-A43B-A1BE-9D92-81E334B8ADB2}"/>
              </a:ext>
            </a:extLst>
          </p:cNvPr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2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200" b="1" spc="-3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ro-RO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12DDF-9FD6-D86C-C7FD-E898788185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0"/>
          <a:stretch/>
        </p:blipFill>
        <p:spPr>
          <a:xfrm>
            <a:off x="9922783" y="73615"/>
            <a:ext cx="699795" cy="5830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DBECA7-C6D9-44A0-5410-799D668CE8FC}"/>
              </a:ext>
            </a:extLst>
          </p:cNvPr>
          <p:cNvSpPr txBox="1"/>
          <p:nvPr/>
        </p:nvSpPr>
        <p:spPr>
          <a:xfrm>
            <a:off x="361139" y="1879966"/>
            <a:ext cx="55520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 SE POSTEAZĂ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\ NU SE OFER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 LA TELEFON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ții despre familie</a:t>
            </a: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-povești din trecutul dumneavoastră</a:t>
            </a: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-adresa unde </a:t>
            </a: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puteși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găsit</a:t>
            </a: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-date bancare</a:t>
            </a: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-cătătorii( poze din călătorii)</a:t>
            </a: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-datele din buletin</a:t>
            </a: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-orice formă de date personale de care alte persoane </a:t>
            </a: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 putea profita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DD00C9-0842-DA78-302E-68BFB6A8E8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746" y="1240119"/>
            <a:ext cx="3710615" cy="247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39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1284" y="240762"/>
            <a:ext cx="6503963" cy="583021"/>
          </a:xfrm>
        </p:spPr>
        <p:txBody>
          <a:bodyPr>
            <a:normAutofit/>
          </a:bodyPr>
          <a:lstStyle/>
          <a:p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POSTĂRI FALSE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64542" y="851727"/>
            <a:ext cx="9604442" cy="4464996"/>
          </a:xfrm>
        </p:spPr>
        <p:txBody>
          <a:bodyPr>
            <a:normAutofit/>
          </a:bodyPr>
          <a:lstStyle/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sz="26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o-RO" sz="2600" b="1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Aplicație </a:t>
            </a:r>
            <a:r>
              <a:rPr lang="en-US" sz="2600" b="1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&amp; r</a:t>
            </a:r>
            <a:r>
              <a:rPr lang="ro-RO" sz="2600" b="1" i="1" kern="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ecapitulare</a:t>
            </a:r>
            <a:endParaRPr lang="en-US" sz="2600" b="1" i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o-RO" sz="2600" b="1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 vom grupa în 5 echipă.</a:t>
            </a:r>
          </a:p>
          <a:p>
            <a:r>
              <a:rPr lang="ro-RO" sz="2600" b="1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fiecare echipă o să analizeze profiluri de identitate</a:t>
            </a:r>
          </a:p>
          <a:p>
            <a:r>
              <a:rPr lang="ro-RO" sz="2600" b="1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false.</a:t>
            </a:r>
            <a:endParaRPr lang="en-US" sz="2600" b="1" i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9A141C-4C75-E01D-2E50-20E321A84E21}"/>
              </a:ext>
            </a:extLst>
          </p:cNvPr>
          <p:cNvSpPr txBox="1"/>
          <p:nvPr/>
        </p:nvSpPr>
        <p:spPr>
          <a:xfrm>
            <a:off x="89980" y="6231124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sz="12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</a:t>
            </a:r>
            <a:r>
              <a:rPr lang="ro-RO" alt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3A90D-A43B-A1BE-9D92-81E334B8ADB2}"/>
              </a:ext>
            </a:extLst>
          </p:cNvPr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2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200" b="1" spc="-3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ro-RO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12DDF-9FD6-D86C-C7FD-E898788185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0"/>
          <a:stretch/>
        </p:blipFill>
        <p:spPr>
          <a:xfrm>
            <a:off x="9922783" y="73615"/>
            <a:ext cx="699795" cy="583020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AD29E3EA-9E17-FAAA-1C04-F496306BD408}"/>
              </a:ext>
            </a:extLst>
          </p:cNvPr>
          <p:cNvSpPr/>
          <p:nvPr/>
        </p:nvSpPr>
        <p:spPr>
          <a:xfrm>
            <a:off x="3922172" y="3938954"/>
            <a:ext cx="1915919" cy="2158135"/>
          </a:xfrm>
          <a:prstGeom prst="downArrow">
            <a:avLst/>
          </a:prstGeom>
          <a:solidFill>
            <a:srgbClr val="A5656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o-RO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o-RO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</a:p>
          <a:p>
            <a:pPr algn="ctr"/>
            <a:r>
              <a:rPr lang="ro-RO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ȚINUT</a:t>
            </a:r>
          </a:p>
          <a:p>
            <a:pPr algn="ctr"/>
            <a:r>
              <a:rPr lang="ro-RO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MINTE</a:t>
            </a:r>
          </a:p>
        </p:txBody>
      </p:sp>
    </p:spTree>
    <p:extLst>
      <p:ext uri="{BB962C8B-B14F-4D97-AF65-F5344CB8AC3E}">
        <p14:creationId xmlns:p14="http://schemas.microsoft.com/office/powerpoint/2010/main" val="2549184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919" y="81503"/>
            <a:ext cx="9604442" cy="4464996"/>
          </a:xfrm>
        </p:spPr>
        <p:txBody>
          <a:bodyPr>
            <a:normAutofit/>
          </a:bodyPr>
          <a:lstStyle/>
          <a:p>
            <a:r>
              <a:rPr lang="ro-RO" sz="2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POSTARI FALSE</a:t>
            </a:r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9A141C-4C75-E01D-2E50-20E321A84E21}"/>
              </a:ext>
            </a:extLst>
          </p:cNvPr>
          <p:cNvSpPr txBox="1"/>
          <p:nvPr/>
        </p:nvSpPr>
        <p:spPr>
          <a:xfrm>
            <a:off x="89980" y="6231124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sz="12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</a:t>
            </a:r>
            <a:r>
              <a:rPr lang="ro-RO" alt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3A90D-A43B-A1BE-9D92-81E334B8ADB2}"/>
              </a:ext>
            </a:extLst>
          </p:cNvPr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2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200" b="1" spc="-3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ro-RO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12DDF-9FD6-D86C-C7FD-E898788185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0"/>
          <a:stretch/>
        </p:blipFill>
        <p:spPr>
          <a:xfrm>
            <a:off x="9922783" y="73615"/>
            <a:ext cx="699795" cy="5830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DBECA7-C6D9-44A0-5410-799D668CE8FC}"/>
              </a:ext>
            </a:extLst>
          </p:cNvPr>
          <p:cNvSpPr txBox="1"/>
          <p:nvPr/>
        </p:nvSpPr>
        <p:spPr>
          <a:xfrm>
            <a:off x="4451072" y="1493260"/>
            <a:ext cx="4929619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 credeți tot ce citiți pe internet!</a:t>
            </a:r>
          </a:p>
          <a:p>
            <a:endParaRPr lang="ro-RO" dirty="0">
              <a:solidFill>
                <a:srgbClr val="A565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dirty="0">
                <a:solidFill>
                  <a:srgbClr val="A565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-verificați postările pe mai multe site-uri. Atenție la</a:t>
            </a:r>
          </a:p>
          <a:p>
            <a:r>
              <a:rPr lang="ro-RO" dirty="0" err="1">
                <a:solidFill>
                  <a:srgbClr val="A565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siteurile</a:t>
            </a:r>
            <a:r>
              <a:rPr lang="ro-RO" dirty="0">
                <a:solidFill>
                  <a:srgbClr val="A565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HTTP, varianta sigura HTTPS</a:t>
            </a:r>
          </a:p>
          <a:p>
            <a:endParaRPr lang="ro-RO" dirty="0">
              <a:solidFill>
                <a:srgbClr val="A565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dirty="0">
                <a:solidFill>
                  <a:srgbClr val="A565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o-RO" dirty="0" err="1">
                <a:solidFill>
                  <a:srgbClr val="A565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căutati</a:t>
            </a:r>
            <a:r>
              <a:rPr lang="ro-RO" dirty="0">
                <a:solidFill>
                  <a:srgbClr val="A565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informații pe site-uri specializate</a:t>
            </a:r>
          </a:p>
          <a:p>
            <a:endParaRPr lang="ro-RO" dirty="0">
              <a:solidFill>
                <a:srgbClr val="A565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dirty="0">
                <a:solidFill>
                  <a:srgbClr val="A565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-evitați să primiți informații de la persoane </a:t>
            </a:r>
          </a:p>
          <a:p>
            <a:r>
              <a:rPr lang="ro-RO" dirty="0">
                <a:solidFill>
                  <a:srgbClr val="A565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 nu sunt specializate</a:t>
            </a:r>
          </a:p>
          <a:p>
            <a:endParaRPr lang="ro-RO" dirty="0">
              <a:solidFill>
                <a:srgbClr val="A565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dirty="0">
                <a:solidFill>
                  <a:srgbClr val="A565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-evitați să cumpărați de pe site-uri care nu sunt</a:t>
            </a:r>
          </a:p>
          <a:p>
            <a:r>
              <a:rPr lang="ro-RO" dirty="0">
                <a:solidFill>
                  <a:srgbClr val="A565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complete</a:t>
            </a:r>
          </a:p>
          <a:p>
            <a:r>
              <a:rPr lang="ro-RO" dirty="0">
                <a:solidFill>
                  <a:srgbClr val="A565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-înainte de a </a:t>
            </a:r>
            <a:r>
              <a:rPr lang="en-GB" dirty="0" err="1">
                <a:solidFill>
                  <a:srgbClr val="A565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achizi</a:t>
            </a:r>
            <a:r>
              <a:rPr lang="ro-RO" dirty="0" err="1">
                <a:solidFill>
                  <a:srgbClr val="A565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ționa</a:t>
            </a:r>
            <a:r>
              <a:rPr lang="ro-RO" dirty="0">
                <a:solidFill>
                  <a:srgbClr val="A565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ceva</a:t>
            </a:r>
            <a:r>
              <a:rPr lang="en-GB" dirty="0">
                <a:solidFill>
                  <a:srgbClr val="A565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en-GB" dirty="0" err="1">
                <a:solidFill>
                  <a:srgbClr val="A565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oferii</a:t>
            </a:r>
            <a:r>
              <a:rPr lang="en-GB" dirty="0">
                <a:solidFill>
                  <a:srgbClr val="A565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A565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</a:t>
            </a:r>
            <a:r>
              <a:rPr lang="ro-RO" dirty="0">
                <a:solidFill>
                  <a:srgbClr val="A565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ții </a:t>
            </a:r>
          </a:p>
          <a:p>
            <a:r>
              <a:rPr lang="ro-RO" dirty="0">
                <a:solidFill>
                  <a:srgbClr val="A565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 internet cereți opinia rudelor sau îngrijitorilor</a:t>
            </a:r>
          </a:p>
          <a:p>
            <a:endParaRPr lang="ro-RO" dirty="0">
              <a:solidFill>
                <a:srgbClr val="A565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dirty="0">
                <a:solidFill>
                  <a:srgbClr val="A565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-nu </a:t>
            </a:r>
            <a:r>
              <a:rPr lang="ro-RO" dirty="0" err="1">
                <a:solidFill>
                  <a:srgbClr val="A565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solicitati</a:t>
            </a:r>
            <a:r>
              <a:rPr lang="ro-RO" dirty="0">
                <a:solidFill>
                  <a:srgbClr val="A565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tratamente fără a discuta </a:t>
            </a:r>
          </a:p>
          <a:p>
            <a:r>
              <a:rPr lang="ro-RO" dirty="0">
                <a:solidFill>
                  <a:srgbClr val="A565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o persoană de specialitate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94F7C3-4FD6-4833-70DC-D577313D01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43" y="2218911"/>
            <a:ext cx="3873713" cy="257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93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775" y="992221"/>
            <a:ext cx="9604442" cy="4464996"/>
          </a:xfrm>
        </p:spPr>
        <p:txBody>
          <a:bodyPr>
            <a:normAutofit/>
          </a:bodyPr>
          <a:lstStyle/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sz="26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o-RO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https://www.youtube.com/watch?v=t1hMBnIMt5I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9A141C-4C75-E01D-2E50-20E321A84E21}"/>
              </a:ext>
            </a:extLst>
          </p:cNvPr>
          <p:cNvSpPr txBox="1"/>
          <p:nvPr/>
        </p:nvSpPr>
        <p:spPr>
          <a:xfrm>
            <a:off x="89980" y="6231124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sz="12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</a:t>
            </a:r>
            <a:r>
              <a:rPr lang="ro-RO" alt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3A90D-A43B-A1BE-9D92-81E334B8ADB2}"/>
              </a:ext>
            </a:extLst>
          </p:cNvPr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2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200" b="1" spc="-3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ro-RO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12DDF-9FD6-D86C-C7FD-E898788185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0"/>
          <a:stretch/>
        </p:blipFill>
        <p:spPr>
          <a:xfrm>
            <a:off x="9922783" y="73615"/>
            <a:ext cx="699795" cy="58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66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775" y="992221"/>
            <a:ext cx="9604442" cy="4464996"/>
          </a:xfrm>
        </p:spPr>
        <p:txBody>
          <a:bodyPr>
            <a:normAutofit/>
          </a:bodyPr>
          <a:lstStyle/>
          <a:p>
            <a:endParaRPr lang="ro-RO" sz="2600" kern="100" dirty="0">
              <a:solidFill>
                <a:srgbClr val="A565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o-RO" sz="2600" kern="100" dirty="0">
                <a:solidFill>
                  <a:srgbClr val="A5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BLOGUL SENIORILOR</a:t>
            </a:r>
          </a:p>
          <a:p>
            <a:endParaRPr lang="ro-RO" sz="2600" kern="100" dirty="0">
              <a:solidFill>
                <a:srgbClr val="A565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o-RO" sz="2600" kern="100" dirty="0">
                <a:solidFill>
                  <a:srgbClr val="A5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MESAJUL TĂU PENTRU GENERAȚII ESTE....</a:t>
            </a:r>
          </a:p>
          <a:p>
            <a:endParaRPr lang="ro-RO" sz="26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9A141C-4C75-E01D-2E50-20E321A84E21}"/>
              </a:ext>
            </a:extLst>
          </p:cNvPr>
          <p:cNvSpPr txBox="1"/>
          <p:nvPr/>
        </p:nvSpPr>
        <p:spPr>
          <a:xfrm>
            <a:off x="89980" y="6231124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sz="12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</a:t>
            </a:r>
            <a:r>
              <a:rPr lang="ro-RO" alt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3A90D-A43B-A1BE-9D92-81E334B8ADB2}"/>
              </a:ext>
            </a:extLst>
          </p:cNvPr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2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200" b="1" spc="-3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ro-RO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12DDF-9FD6-D86C-C7FD-E898788185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0"/>
          <a:stretch/>
        </p:blipFill>
        <p:spPr>
          <a:xfrm>
            <a:off x="9922783" y="73615"/>
            <a:ext cx="699795" cy="5830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E3B3EF-B1E2-CA21-A41D-51850A99FC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455" y="3160334"/>
            <a:ext cx="2049091" cy="273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33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775" y="992221"/>
            <a:ext cx="9604442" cy="4464996"/>
          </a:xfrm>
        </p:spPr>
        <p:txBody>
          <a:bodyPr>
            <a:normAutofit/>
          </a:bodyPr>
          <a:lstStyle/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sz="26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9A141C-4C75-E01D-2E50-20E321A84E21}"/>
              </a:ext>
            </a:extLst>
          </p:cNvPr>
          <p:cNvSpPr txBox="1"/>
          <p:nvPr/>
        </p:nvSpPr>
        <p:spPr>
          <a:xfrm>
            <a:off x="89980" y="6231124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sz="12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</a:t>
            </a:r>
            <a:r>
              <a:rPr lang="ro-RO" alt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3A90D-A43B-A1BE-9D92-81E334B8ADB2}"/>
              </a:ext>
            </a:extLst>
          </p:cNvPr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2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200" b="1" spc="-3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ro-RO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12DDF-9FD6-D86C-C7FD-E898788185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0"/>
          <a:stretch/>
        </p:blipFill>
        <p:spPr>
          <a:xfrm>
            <a:off x="9922783" y="73615"/>
            <a:ext cx="699795" cy="5830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0CA6B6-DE26-3D99-E6C5-0BEFAA7A0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02" y="2328998"/>
            <a:ext cx="4693299" cy="3612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8D0236-FEE1-C82B-5E3A-EDB36A1E2035}"/>
              </a:ext>
            </a:extLst>
          </p:cNvPr>
          <p:cNvSpPr txBox="1"/>
          <p:nvPr/>
        </p:nvSpPr>
        <p:spPr>
          <a:xfrm>
            <a:off x="2743200" y="1191709"/>
            <a:ext cx="3719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MULȚUMIM PENTRU ATENȚIE!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298141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919" y="81503"/>
            <a:ext cx="9604442" cy="4464996"/>
          </a:xfrm>
        </p:spPr>
        <p:txBody>
          <a:bodyPr>
            <a:normAutofit/>
          </a:bodyPr>
          <a:lstStyle/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A5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Cump</a:t>
            </a:r>
            <a:r>
              <a:rPr lang="ro-RO" sz="2800" dirty="0" err="1">
                <a:solidFill>
                  <a:srgbClr val="A5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ărături</a:t>
            </a:r>
            <a:r>
              <a:rPr lang="ro-RO" sz="2800" dirty="0">
                <a:solidFill>
                  <a:srgbClr val="A5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on-line în siguranță</a:t>
            </a:r>
            <a:endParaRPr lang="en-US" sz="2800" dirty="0">
              <a:solidFill>
                <a:srgbClr val="A565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6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9A141C-4C75-E01D-2E50-20E321A84E21}"/>
              </a:ext>
            </a:extLst>
          </p:cNvPr>
          <p:cNvSpPr txBox="1"/>
          <p:nvPr/>
        </p:nvSpPr>
        <p:spPr>
          <a:xfrm>
            <a:off x="89980" y="6231124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sz="12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</a:t>
            </a:r>
            <a:r>
              <a:rPr lang="ro-RO" alt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3A90D-A43B-A1BE-9D92-81E334B8ADB2}"/>
              </a:ext>
            </a:extLst>
          </p:cNvPr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2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200" b="1" spc="-3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ro-RO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12DDF-9FD6-D86C-C7FD-E898788185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0"/>
          <a:stretch/>
        </p:blipFill>
        <p:spPr>
          <a:xfrm>
            <a:off x="9922783" y="73615"/>
            <a:ext cx="699795" cy="5830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2CD17F-DBF8-8E2D-7301-67D3D36E0A54}"/>
              </a:ext>
            </a:extLst>
          </p:cNvPr>
          <p:cNvSpPr txBox="1"/>
          <p:nvPr/>
        </p:nvSpPr>
        <p:spPr>
          <a:xfrm>
            <a:off x="1637559" y="2399806"/>
            <a:ext cx="7575452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o-RO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Sigiliul de verificare și certificatele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o-RO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Verificați recenziile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o-RO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Costuri de expediere și retururi: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o-RO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Originea magazinului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rrow: Curved Left 10">
            <a:extLst>
              <a:ext uri="{FF2B5EF4-FFF2-40B4-BE49-F238E27FC236}">
                <a16:creationId xmlns:a16="http://schemas.microsoft.com/office/drawing/2014/main" id="{4C939A27-C7C0-3D50-01C2-D19D550F3668}"/>
              </a:ext>
            </a:extLst>
          </p:cNvPr>
          <p:cNvSpPr/>
          <p:nvPr/>
        </p:nvSpPr>
        <p:spPr>
          <a:xfrm rot="2143289">
            <a:off x="6618320" y="1427812"/>
            <a:ext cx="1516888" cy="3005649"/>
          </a:xfrm>
          <a:prstGeom prst="curvedLeftArrow">
            <a:avLst/>
          </a:prstGeom>
          <a:solidFill>
            <a:srgbClr val="A5656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692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341" y="823221"/>
            <a:ext cx="9604442" cy="4464996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A5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Cump</a:t>
            </a:r>
            <a:r>
              <a:rPr lang="ro-RO" sz="2800" dirty="0" err="1">
                <a:solidFill>
                  <a:srgbClr val="A5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ărături</a:t>
            </a:r>
            <a:r>
              <a:rPr lang="ro-RO" sz="2800" dirty="0">
                <a:solidFill>
                  <a:srgbClr val="A5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on-line în siguranță</a:t>
            </a:r>
            <a:endParaRPr lang="en-US" sz="2800" dirty="0">
              <a:solidFill>
                <a:srgbClr val="A565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9A141C-4C75-E01D-2E50-20E321A84E21}"/>
              </a:ext>
            </a:extLst>
          </p:cNvPr>
          <p:cNvSpPr txBox="1"/>
          <p:nvPr/>
        </p:nvSpPr>
        <p:spPr>
          <a:xfrm>
            <a:off x="89980" y="6231124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sz="12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</a:t>
            </a:r>
            <a:r>
              <a:rPr lang="ro-RO" alt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3A90D-A43B-A1BE-9D92-81E334B8ADB2}"/>
              </a:ext>
            </a:extLst>
          </p:cNvPr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2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200" b="1" spc="-3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ro-RO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12DDF-9FD6-D86C-C7FD-E898788185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0"/>
          <a:stretch/>
        </p:blipFill>
        <p:spPr>
          <a:xfrm>
            <a:off x="9922783" y="73615"/>
            <a:ext cx="699795" cy="5830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5DF9EF-E3B2-74F2-1886-F7A5E346B808}"/>
              </a:ext>
            </a:extLst>
          </p:cNvPr>
          <p:cNvSpPr txBox="1"/>
          <p:nvPr/>
        </p:nvSpPr>
        <p:spPr>
          <a:xfrm>
            <a:off x="763172" y="2408523"/>
            <a:ext cx="7575452" cy="1889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o-RO" sz="2000" b="1" i="1" dirty="0" err="1">
                <a:solidFill>
                  <a:srgbClr val="A5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Recenzile</a:t>
            </a:r>
            <a:r>
              <a:rPr lang="ro-RO" sz="2000" b="1" i="1" dirty="0">
                <a:solidFill>
                  <a:srgbClr val="A5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false </a:t>
            </a:r>
            <a:r>
              <a:rPr lang="ro-RO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 fi recunoscute prin formulări prea pozitive, care sună aproape promoționale, sau prin faptul că pe un site au fost scrise numeroase recenzii pozitive pentru un produs într-un interval de timp foarte scurt.</a:t>
            </a:r>
            <a:endParaRPr lang="en-US" sz="20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106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919" y="81503"/>
            <a:ext cx="9604442" cy="4464996"/>
          </a:xfrm>
        </p:spPr>
        <p:txBody>
          <a:bodyPr>
            <a:normAutofit/>
          </a:bodyPr>
          <a:lstStyle/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A5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Cump</a:t>
            </a:r>
            <a:r>
              <a:rPr lang="ro-RO" sz="2800" dirty="0" err="1">
                <a:solidFill>
                  <a:srgbClr val="A5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ărături</a:t>
            </a:r>
            <a:r>
              <a:rPr lang="ro-RO" sz="2800" dirty="0">
                <a:solidFill>
                  <a:srgbClr val="A5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on-line în siguranță</a:t>
            </a:r>
            <a:endParaRPr lang="en-US" sz="2800" dirty="0">
              <a:solidFill>
                <a:srgbClr val="A565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9A141C-4C75-E01D-2E50-20E321A84E21}"/>
              </a:ext>
            </a:extLst>
          </p:cNvPr>
          <p:cNvSpPr txBox="1"/>
          <p:nvPr/>
        </p:nvSpPr>
        <p:spPr>
          <a:xfrm>
            <a:off x="89980" y="6231124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sz="12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</a:t>
            </a:r>
            <a:r>
              <a:rPr lang="ro-RO" alt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3A90D-A43B-A1BE-9D92-81E334B8ADB2}"/>
              </a:ext>
            </a:extLst>
          </p:cNvPr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2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200" b="1" spc="-3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ro-RO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12DDF-9FD6-D86C-C7FD-E898788185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0"/>
          <a:stretch/>
        </p:blipFill>
        <p:spPr>
          <a:xfrm>
            <a:off x="9922783" y="73615"/>
            <a:ext cx="699795" cy="5830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AA9D60-0F8A-33D1-AFFF-51E9466E458D}"/>
              </a:ext>
            </a:extLst>
          </p:cNvPr>
          <p:cNvSpPr txBox="1"/>
          <p:nvPr/>
        </p:nvSpPr>
        <p:spPr>
          <a:xfrm>
            <a:off x="733792" y="2713279"/>
            <a:ext cx="7575452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o-RO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Aplicație</a:t>
            </a:r>
          </a:p>
          <a:p>
            <a:pPr lvl="0" algn="ctr">
              <a:lnSpc>
                <a:spcPct val="150000"/>
              </a:lnSpc>
            </a:pPr>
            <a:r>
              <a:rPr lang="ro-RO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 vom împărți în 5 grupe. Vom analiza împreună site-uri sigure și site-uri periculoase.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970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919" y="81503"/>
            <a:ext cx="9604442" cy="4464996"/>
          </a:xfrm>
        </p:spPr>
        <p:txBody>
          <a:bodyPr>
            <a:normAutofit/>
          </a:bodyPr>
          <a:lstStyle/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A5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Cump</a:t>
            </a:r>
            <a:r>
              <a:rPr lang="ro-RO" sz="2800" dirty="0" err="1">
                <a:solidFill>
                  <a:srgbClr val="A5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ărături</a:t>
            </a:r>
            <a:r>
              <a:rPr lang="ro-RO" sz="2800" dirty="0">
                <a:solidFill>
                  <a:srgbClr val="A5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on-line în siguranță</a:t>
            </a:r>
            <a:endParaRPr lang="en-US" sz="2800" dirty="0">
              <a:solidFill>
                <a:srgbClr val="A565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9A141C-4C75-E01D-2E50-20E321A84E21}"/>
              </a:ext>
            </a:extLst>
          </p:cNvPr>
          <p:cNvSpPr txBox="1"/>
          <p:nvPr/>
        </p:nvSpPr>
        <p:spPr>
          <a:xfrm>
            <a:off x="89980" y="6231124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sz="12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</a:t>
            </a:r>
            <a:r>
              <a:rPr lang="ro-RO" alt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3A90D-A43B-A1BE-9D92-81E334B8ADB2}"/>
              </a:ext>
            </a:extLst>
          </p:cNvPr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2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200" b="1" spc="-3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ro-RO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12DDF-9FD6-D86C-C7FD-E898788185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0"/>
          <a:stretch/>
        </p:blipFill>
        <p:spPr>
          <a:xfrm>
            <a:off x="9922783" y="73615"/>
            <a:ext cx="699795" cy="5830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AA9D60-0F8A-33D1-AFFF-51E9466E458D}"/>
              </a:ext>
            </a:extLst>
          </p:cNvPr>
          <p:cNvSpPr txBox="1"/>
          <p:nvPr/>
        </p:nvSpPr>
        <p:spPr>
          <a:xfrm>
            <a:off x="733792" y="2713279"/>
            <a:ext cx="7575452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o-RO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Aplicație</a:t>
            </a:r>
          </a:p>
          <a:p>
            <a:pPr lvl="0" algn="ctr">
              <a:lnSpc>
                <a:spcPct val="150000"/>
              </a:lnSpc>
            </a:pPr>
            <a:r>
              <a:rPr lang="ro-RO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 vom împărți în 5 grupe. Vom analiza împreună site-uri sigure și site-uri periculoase.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922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919" y="81503"/>
            <a:ext cx="9604442" cy="4464996"/>
          </a:xfrm>
        </p:spPr>
        <p:txBody>
          <a:bodyPr>
            <a:normAutofit/>
          </a:bodyPr>
          <a:lstStyle/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o-RO" b="1" kern="100" dirty="0">
                <a:solidFill>
                  <a:srgbClr val="A5656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Cumpărături on-line</a:t>
            </a:r>
          </a:p>
          <a:p>
            <a:r>
              <a:rPr lang="ro-RO" b="1" kern="100" dirty="0">
                <a:solidFill>
                  <a:srgbClr val="A5656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-metode sigure de plată</a:t>
            </a:r>
            <a:r>
              <a:rPr lang="en-US" b="1" kern="100" dirty="0">
                <a:solidFill>
                  <a:srgbClr val="A5656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ro-RO" b="1" kern="100" dirty="0">
              <a:solidFill>
                <a:srgbClr val="A5656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9A141C-4C75-E01D-2E50-20E321A84E21}"/>
              </a:ext>
            </a:extLst>
          </p:cNvPr>
          <p:cNvSpPr txBox="1"/>
          <p:nvPr/>
        </p:nvSpPr>
        <p:spPr>
          <a:xfrm>
            <a:off x="89980" y="6231124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sz="12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</a:t>
            </a:r>
            <a:r>
              <a:rPr lang="ro-RO" alt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3A90D-A43B-A1BE-9D92-81E334B8ADB2}"/>
              </a:ext>
            </a:extLst>
          </p:cNvPr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2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200" b="1" spc="-3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ro-RO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12DDF-9FD6-D86C-C7FD-E898788185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0"/>
          <a:stretch/>
        </p:blipFill>
        <p:spPr>
          <a:xfrm>
            <a:off x="9922783" y="73615"/>
            <a:ext cx="699795" cy="5830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0F5DB3-903F-9E51-3E95-6CE36B2ACD78}"/>
              </a:ext>
            </a:extLst>
          </p:cNvPr>
          <p:cNvSpPr txBox="1"/>
          <p:nvPr/>
        </p:nvSpPr>
        <p:spPr>
          <a:xfrm>
            <a:off x="580292" y="1984307"/>
            <a:ext cx="757545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Cumpărarea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plata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amânată</a:t>
            </a:r>
            <a:endParaRPr lang="en-US" sz="24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o-RO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 numerar la livrare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Plata online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card de credit</a:t>
            </a:r>
          </a:p>
          <a:p>
            <a:endParaRPr lang="en-US" sz="24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Plata cu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Paypal</a:t>
            </a:r>
            <a:endParaRPr lang="en-US" sz="24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Plata cu un card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preplătit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448A70-CDE2-7A17-4629-B33DADB6BA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847" y="2158900"/>
            <a:ext cx="3578882" cy="2387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6046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919" y="81503"/>
            <a:ext cx="9604442" cy="4464996"/>
          </a:xfrm>
        </p:spPr>
        <p:txBody>
          <a:bodyPr>
            <a:normAutofit/>
          </a:bodyPr>
          <a:lstStyle/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o-RO" b="1" kern="100" dirty="0">
                <a:solidFill>
                  <a:srgbClr val="A5656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Cumpărături on-line</a:t>
            </a:r>
          </a:p>
          <a:p>
            <a:r>
              <a:rPr lang="ro-RO" b="1" kern="100" dirty="0">
                <a:solidFill>
                  <a:srgbClr val="A5656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-metode sigure de plată</a:t>
            </a:r>
            <a:r>
              <a:rPr lang="en-US" b="1" kern="100" dirty="0">
                <a:solidFill>
                  <a:srgbClr val="A5656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ro-RO" b="1" kern="100" dirty="0">
              <a:solidFill>
                <a:srgbClr val="A5656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9A141C-4C75-E01D-2E50-20E321A84E21}"/>
              </a:ext>
            </a:extLst>
          </p:cNvPr>
          <p:cNvSpPr txBox="1"/>
          <p:nvPr/>
        </p:nvSpPr>
        <p:spPr>
          <a:xfrm>
            <a:off x="89980" y="6231124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sz="12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</a:t>
            </a:r>
            <a:r>
              <a:rPr lang="ro-RO" alt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3A90D-A43B-A1BE-9D92-81E334B8ADB2}"/>
              </a:ext>
            </a:extLst>
          </p:cNvPr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2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200" b="1" spc="-3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ro-RO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12DDF-9FD6-D86C-C7FD-E898788185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0"/>
          <a:stretch/>
        </p:blipFill>
        <p:spPr>
          <a:xfrm>
            <a:off x="9922783" y="73615"/>
            <a:ext cx="699795" cy="5830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0F5DB3-903F-9E51-3E95-6CE36B2ACD78}"/>
              </a:ext>
            </a:extLst>
          </p:cNvPr>
          <p:cNvSpPr txBox="1"/>
          <p:nvPr/>
        </p:nvSpPr>
        <p:spPr>
          <a:xfrm>
            <a:off x="566224" y="2722971"/>
            <a:ext cx="75754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Aplica</a:t>
            </a:r>
            <a:r>
              <a:rPr lang="ro-RO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ție</a:t>
            </a:r>
          </a:p>
          <a:p>
            <a:pPr algn="ctr"/>
            <a:endParaRPr lang="ro-RO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 vom grupa în 5 echipe.</a:t>
            </a:r>
          </a:p>
          <a:p>
            <a:pPr algn="ctr"/>
            <a:r>
              <a:rPr lang="ro-RO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Vom discuta despre riscurile și </a:t>
            </a:r>
            <a:r>
              <a:rPr lang="ro-RO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beneficile</a:t>
            </a:r>
            <a:r>
              <a:rPr lang="ro-RO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fiecarei</a:t>
            </a:r>
            <a:r>
              <a:rPr lang="ro-RO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metode în parte.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418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919" y="81503"/>
            <a:ext cx="9604442" cy="4464996"/>
          </a:xfrm>
        </p:spPr>
        <p:txBody>
          <a:bodyPr>
            <a:normAutofit/>
          </a:bodyPr>
          <a:lstStyle/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o-RO" b="1" kern="100" dirty="0" err="1">
                <a:solidFill>
                  <a:srgbClr val="A5656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Revervarea</a:t>
            </a:r>
            <a:r>
              <a:rPr lang="ro-RO" b="1" kern="100" dirty="0">
                <a:solidFill>
                  <a:srgbClr val="A5656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unei călătorii</a:t>
            </a:r>
          </a:p>
          <a:p>
            <a:r>
              <a:rPr lang="ro-RO" b="1" kern="100" dirty="0">
                <a:solidFill>
                  <a:srgbClr val="A5656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 siguranță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9A141C-4C75-E01D-2E50-20E321A84E21}"/>
              </a:ext>
            </a:extLst>
          </p:cNvPr>
          <p:cNvSpPr txBox="1"/>
          <p:nvPr/>
        </p:nvSpPr>
        <p:spPr>
          <a:xfrm>
            <a:off x="89980" y="6231124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sz="12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</a:t>
            </a:r>
            <a:r>
              <a:rPr lang="ro-RO" alt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3A90D-A43B-A1BE-9D92-81E334B8ADB2}"/>
              </a:ext>
            </a:extLst>
          </p:cNvPr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2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200" b="1" spc="-3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ro-RO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12DDF-9FD6-D86C-C7FD-E898788185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0"/>
          <a:stretch/>
        </p:blipFill>
        <p:spPr>
          <a:xfrm>
            <a:off x="9922783" y="73615"/>
            <a:ext cx="699795" cy="583020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895650DF-1FCE-6D11-3CE6-1EB248DD5964}"/>
              </a:ext>
            </a:extLst>
          </p:cNvPr>
          <p:cNvSpPr/>
          <p:nvPr/>
        </p:nvSpPr>
        <p:spPr>
          <a:xfrm>
            <a:off x="89980" y="1643623"/>
            <a:ext cx="3822896" cy="2496792"/>
          </a:xfrm>
          <a:prstGeom prst="cloud">
            <a:avLst/>
          </a:prstGeom>
          <a:solidFill>
            <a:srgbClr val="A5656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Anunțul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oferă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toate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detaliile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călătoriei</a:t>
            </a:r>
            <a:endParaRPr lang="en-US" sz="2800" b="1" dirty="0"/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F1FFEC36-B4EF-A727-F0CD-DE59A5167971}"/>
              </a:ext>
            </a:extLst>
          </p:cNvPr>
          <p:cNvSpPr/>
          <p:nvPr/>
        </p:nvSpPr>
        <p:spPr>
          <a:xfrm>
            <a:off x="4538336" y="3151163"/>
            <a:ext cx="4127361" cy="2643732"/>
          </a:xfrm>
          <a:prstGeom prst="cloud">
            <a:avLst/>
          </a:prstGeom>
          <a:solidFill>
            <a:srgbClr val="A5656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OPERATORUL TURISTIC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b="1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A3CC5C7-AF56-7AE5-3504-2E578F6DEDB3}"/>
              </a:ext>
            </a:extLst>
          </p:cNvPr>
          <p:cNvCxnSpPr>
            <a:endCxn id="8" idx="2"/>
          </p:cNvCxnSpPr>
          <p:nvPr/>
        </p:nvCxnSpPr>
        <p:spPr>
          <a:xfrm>
            <a:off x="3221502" y="3797493"/>
            <a:ext cx="1329636" cy="7315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914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2064</Words>
  <Application>Microsoft Office PowerPoint</Application>
  <PresentationFormat>Widescreen</PresentationFormat>
  <Paragraphs>303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Open Sans</vt:lpstr>
      <vt:lpstr>Times New Roman</vt:lpstr>
      <vt:lpstr>Times New Roman</vt:lpstr>
      <vt:lpstr>Wingdings</vt:lpstr>
      <vt:lpstr>Office Theme</vt:lpstr>
      <vt:lpstr>Seniori în era digitală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POSTĂRI FALSE   </vt:lpstr>
      <vt:lpstr>   </vt:lpstr>
      <vt:lpstr>   </vt:lpstr>
      <vt:lpstr>   </vt:lpstr>
      <vt:lpstr>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Seniori în era digitală</dc:title>
  <dc:creator>Villager Romania</dc:creator>
  <cp:lastModifiedBy>DELL</cp:lastModifiedBy>
  <cp:revision>4</cp:revision>
  <dcterms:created xsi:type="dcterms:W3CDTF">2022-11-21T21:10:51Z</dcterms:created>
  <dcterms:modified xsi:type="dcterms:W3CDTF">2023-01-17T12:00:47Z</dcterms:modified>
</cp:coreProperties>
</file>