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nVKI38oh9FomENxo2r5ffFhPn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p:nvPr>
            <p:ph idx="2" type="pic"/>
          </p:nvPr>
        </p:nvSpPr>
        <p:spPr>
          <a:xfrm>
            <a:off x="5183188" y="987425"/>
            <a:ext cx="6172200" cy="4873625"/>
          </a:xfrm>
          <a:prstGeom prst="rect">
            <a:avLst/>
          </a:prstGeom>
          <a:noFill/>
          <a:ln>
            <a:noFill/>
          </a:ln>
        </p:spPr>
      </p:sp>
      <p:sp>
        <p:nvSpPr>
          <p:cNvPr id="64" name="Google Shape;64;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8.jpg"/><Relationship Id="rId6" Type="http://schemas.openxmlformats.org/officeDocument/2006/relationships/hyperlink" Target="https://www.picpedia.org/highway-signs/p/parole.html" TargetMode="External"/><Relationship Id="rId7"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Senior in the digital era</a:t>
            </a:r>
            <a:endParaRPr/>
          </a:p>
        </p:txBody>
      </p:sp>
      <p:sp>
        <p:nvSpPr>
          <p:cNvPr id="85" name="Google Shape;85;p1"/>
          <p:cNvSpPr txBox="1"/>
          <p:nvPr>
            <p:ph idx="1" type="subTitle"/>
          </p:nvPr>
        </p:nvSpPr>
        <p:spPr>
          <a:xfrm>
            <a:off x="1262974" y="3424136"/>
            <a:ext cx="9666051" cy="251666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latin typeface="Times New Roman"/>
                <a:ea typeface="Times New Roman"/>
                <a:cs typeface="Times New Roman"/>
                <a:sym typeface="Times New Roman"/>
              </a:rPr>
              <a:t>-</a:t>
            </a:r>
            <a:r>
              <a:rPr lang="en-US">
                <a:latin typeface="Times New Roman"/>
                <a:ea typeface="Times New Roman"/>
                <a:cs typeface="Times New Roman"/>
                <a:sym typeface="Times New Roman"/>
              </a:rPr>
              <a:t>Course support</a:t>
            </a:r>
            <a:r>
              <a:rPr lang="en-US" sz="2400">
                <a:latin typeface="Times New Roman"/>
                <a:ea typeface="Times New Roman"/>
                <a:cs typeface="Times New Roman"/>
                <a:sym typeface="Times New Roman"/>
              </a:rPr>
              <a:t>-</a:t>
            </a:r>
            <a:endParaRPr/>
          </a:p>
          <a:p>
            <a:pPr indent="0" lvl="0" marL="0" rtl="0" algn="ctr">
              <a:lnSpc>
                <a:spcPct val="90000"/>
              </a:lnSpc>
              <a:spcBef>
                <a:spcPts val="1000"/>
              </a:spcBef>
              <a:spcAft>
                <a:spcPts val="0"/>
              </a:spcAft>
              <a:buClr>
                <a:schemeClr val="dk1"/>
              </a:buClr>
              <a:buSzPts val="2400"/>
              <a:buNone/>
            </a:pPr>
            <a:r>
              <a:rPr lang="en-US">
                <a:latin typeface="Times New Roman"/>
                <a:ea typeface="Times New Roman"/>
                <a:cs typeface="Times New Roman"/>
                <a:sym typeface="Times New Roman"/>
              </a:rPr>
              <a:t>Data security</a:t>
            </a:r>
            <a:endParaRPr sz="2400">
              <a:latin typeface="Times New Roman"/>
              <a:ea typeface="Times New Roman"/>
              <a:cs typeface="Times New Roman"/>
              <a:sym typeface="Times New Roman"/>
            </a:endParaRPr>
          </a:p>
        </p:txBody>
      </p:sp>
      <p:sp>
        <p:nvSpPr>
          <p:cNvPr id="86" name="Google Shape;86;p1"/>
          <p:cNvSpPr txBox="1"/>
          <p:nvPr/>
        </p:nvSpPr>
        <p:spPr>
          <a:xfrm>
            <a:off x="16212" y="6048518"/>
            <a:ext cx="5279688"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87" name="Google Shape;87;p1"/>
          <p:cNvSpPr txBox="1"/>
          <p:nvPr/>
        </p:nvSpPr>
        <p:spPr>
          <a:xfrm>
            <a:off x="8786508" y="6140850"/>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11"/>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78" name="Google Shape;178;p11"/>
          <p:cNvSpPr txBox="1"/>
          <p:nvPr>
            <p:ph idx="1" type="subTitle"/>
          </p:nvPr>
        </p:nvSpPr>
        <p:spPr>
          <a:xfrm>
            <a:off x="-221658" y="180576"/>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Banking services at </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home</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400"/>
              <a:buNone/>
            </a:pPr>
            <a:r>
              <a:t/>
            </a:r>
            <a:endParaRPr b="1">
              <a:solidFill>
                <a:srgbClr val="A56565"/>
              </a:solidFill>
              <a:latin typeface="Times New Roman"/>
              <a:ea typeface="Times New Roman"/>
              <a:cs typeface="Times New Roman"/>
              <a:sym typeface="Times New Roman"/>
            </a:endParaRPr>
          </a:p>
        </p:txBody>
      </p:sp>
      <p:sp>
        <p:nvSpPr>
          <p:cNvPr id="179" name="Google Shape;179;p11"/>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80" name="Google Shape;180;p11"/>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81" name="Google Shape;181;p11"/>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82" name="Google Shape;182;p11"/>
          <p:cNvSpPr/>
          <p:nvPr/>
        </p:nvSpPr>
        <p:spPr>
          <a:xfrm>
            <a:off x="2484557" y="2952307"/>
            <a:ext cx="4191900" cy="2873100"/>
          </a:xfrm>
          <a:prstGeom prst="quadArrowCallout">
            <a:avLst>
              <a:gd fmla="val 18515" name="adj1"/>
              <a:gd fmla="val 18515" name="adj2"/>
              <a:gd fmla="val 18515" name="adj3"/>
              <a:gd fmla="val 48123" name="adj4"/>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HOMEBANKING</a:t>
            </a:r>
            <a:endParaRPr b="1" sz="1800">
              <a:solidFill>
                <a:schemeClr val="dk1"/>
              </a:solidFill>
              <a:latin typeface="Times New Roman"/>
              <a:ea typeface="Times New Roman"/>
              <a:cs typeface="Times New Roman"/>
              <a:sym typeface="Times New Roman"/>
            </a:endParaRPr>
          </a:p>
        </p:txBody>
      </p:sp>
      <p:sp>
        <p:nvSpPr>
          <p:cNvPr id="183" name="Google Shape;183;p11"/>
          <p:cNvSpPr txBox="1"/>
          <p:nvPr/>
        </p:nvSpPr>
        <p:spPr>
          <a:xfrm>
            <a:off x="2283612" y="2084875"/>
            <a:ext cx="459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account management via internet</a:t>
            </a:r>
            <a:endParaRPr/>
          </a:p>
        </p:txBody>
      </p:sp>
      <p:sp>
        <p:nvSpPr>
          <p:cNvPr id="184" name="Google Shape;184;p11"/>
          <p:cNvSpPr txBox="1"/>
          <p:nvPr/>
        </p:nvSpPr>
        <p:spPr>
          <a:xfrm>
            <a:off x="3448266" y="5825488"/>
            <a:ext cx="22645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2</a:t>
            </a:r>
            <a:r>
              <a:rPr b="1" lang="en-US" sz="2400">
                <a:solidFill>
                  <a:schemeClr val="dk1"/>
                </a:solidFill>
                <a:latin typeface="Times New Roman"/>
                <a:ea typeface="Times New Roman"/>
                <a:cs typeface="Times New Roman"/>
                <a:sym typeface="Times New Roman"/>
              </a:rPr>
              <a:t>4 hours a day</a:t>
            </a:r>
            <a:endParaRPr b="1" sz="2400">
              <a:solidFill>
                <a:schemeClr val="dk1"/>
              </a:solidFill>
              <a:latin typeface="Calibri"/>
              <a:ea typeface="Calibri"/>
              <a:cs typeface="Calibri"/>
              <a:sym typeface="Calibri"/>
            </a:endParaRPr>
          </a:p>
        </p:txBody>
      </p:sp>
      <p:sp>
        <p:nvSpPr>
          <p:cNvPr id="185" name="Google Shape;185;p11"/>
          <p:cNvSpPr txBox="1"/>
          <p:nvPr/>
        </p:nvSpPr>
        <p:spPr>
          <a:xfrm>
            <a:off x="6914567" y="3749948"/>
            <a:ext cx="18357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access through</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smartphone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100"/>
              <a:buNone/>
            </a:pPr>
            <a:r>
              <a:rPr b="1" lang="en-US" sz="2400">
                <a:solidFill>
                  <a:schemeClr val="dk1"/>
                </a:solidFill>
                <a:latin typeface="Times New Roman"/>
                <a:ea typeface="Times New Roman"/>
                <a:cs typeface="Times New Roman"/>
                <a:sym typeface="Times New Roman"/>
              </a:rPr>
              <a:t>or tablet</a:t>
            </a:r>
            <a:endParaRPr b="1" sz="2400">
              <a:solidFill>
                <a:schemeClr val="dk1"/>
              </a:solidFill>
              <a:latin typeface="Times New Roman"/>
              <a:ea typeface="Times New Roman"/>
              <a:cs typeface="Times New Roman"/>
              <a:sym typeface="Times New Roman"/>
            </a:endParaRPr>
          </a:p>
        </p:txBody>
      </p:sp>
      <p:sp>
        <p:nvSpPr>
          <p:cNvPr id="186" name="Google Shape;186;p11"/>
          <p:cNvSpPr txBox="1"/>
          <p:nvPr/>
        </p:nvSpPr>
        <p:spPr>
          <a:xfrm>
            <a:off x="413605" y="3594327"/>
            <a:ext cx="23295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There are  available</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options for</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contact with</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bank advisors or</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helplines</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2"/>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92" name="Google Shape;192;p12"/>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Banking services at </a:t>
            </a:r>
            <a:endParaRPr b="1">
              <a:solidFill>
                <a:srgbClr val="A56565"/>
              </a:solidFill>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home</a:t>
            </a:r>
            <a:endParaRPr b="1" sz="2800">
              <a:solidFill>
                <a:srgbClr val="A56565"/>
              </a:solidFill>
              <a:latin typeface="Times New Roman"/>
              <a:ea typeface="Times New Roman"/>
              <a:cs typeface="Times New Roman"/>
              <a:sym typeface="Times New Roman"/>
            </a:endParaRPr>
          </a:p>
        </p:txBody>
      </p:sp>
      <p:sp>
        <p:nvSpPr>
          <p:cNvPr id="193" name="Google Shape;193;p12"/>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94" name="Google Shape;194;p12"/>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95" name="Google Shape;195;p12"/>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96" name="Google Shape;196;p12"/>
          <p:cNvSpPr txBox="1"/>
          <p:nvPr/>
        </p:nvSpPr>
        <p:spPr>
          <a:xfrm>
            <a:off x="749104" y="2549619"/>
            <a:ext cx="7575600" cy="304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Application</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Group into 5 teams.</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We will discuss the advantages and the risks </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about home banking.</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SzPts val="1100"/>
              <a:buNone/>
            </a:pPr>
            <a:r>
              <a:rPr b="1" i="1" lang="en-US" sz="2400">
                <a:solidFill>
                  <a:schemeClr val="dk1"/>
                </a:solidFill>
                <a:latin typeface="Times New Roman"/>
                <a:ea typeface="Times New Roman"/>
                <a:cs typeface="Times New Roman"/>
                <a:sym typeface="Times New Roman"/>
              </a:rPr>
              <a:t>* In each team there will be 3 people*</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13"/>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02" name="Google Shape;202;p13"/>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600"/>
              <a:buNone/>
            </a:pPr>
            <a:r>
              <a:rPr b="1" lang="en-US" sz="2600">
                <a:solidFill>
                  <a:srgbClr val="A56565"/>
                </a:solidFill>
                <a:latin typeface="Times New Roman"/>
                <a:ea typeface="Times New Roman"/>
                <a:cs typeface="Times New Roman"/>
                <a:sym typeface="Times New Roman"/>
              </a:rPr>
              <a:t>Smartphone security</a:t>
            </a:r>
            <a:endParaRPr b="1" sz="2600">
              <a:solidFill>
                <a:srgbClr val="A56565"/>
              </a:solidFill>
              <a:latin typeface="Times New Roman"/>
              <a:ea typeface="Times New Roman"/>
              <a:cs typeface="Times New Roman"/>
              <a:sym typeface="Times New Roman"/>
            </a:endParaRPr>
          </a:p>
        </p:txBody>
      </p:sp>
      <p:sp>
        <p:nvSpPr>
          <p:cNvPr id="203" name="Google Shape;203;p13"/>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04" name="Google Shape;204;p13"/>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05" name="Google Shape;205;p13"/>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06" name="Google Shape;206;p13"/>
          <p:cNvSpPr txBox="1"/>
          <p:nvPr/>
        </p:nvSpPr>
        <p:spPr>
          <a:xfrm>
            <a:off x="411480" y="2476991"/>
            <a:ext cx="75754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PIN code for SIM card</a:t>
            </a:r>
            <a:endParaRPr sz="2000">
              <a:solidFill>
                <a:schemeClr val="dk1"/>
              </a:solidFill>
              <a:latin typeface="Calibri"/>
              <a:ea typeface="Calibri"/>
              <a:cs typeface="Calibri"/>
              <a:sym typeface="Calibri"/>
            </a:endParaRPr>
          </a:p>
        </p:txBody>
      </p:sp>
      <p:sp>
        <p:nvSpPr>
          <p:cNvPr id="207" name="Google Shape;207;p13"/>
          <p:cNvSpPr txBox="1"/>
          <p:nvPr/>
        </p:nvSpPr>
        <p:spPr>
          <a:xfrm>
            <a:off x="4199206" y="2469103"/>
            <a:ext cx="75754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Set screen lock</a:t>
            </a:r>
            <a:endParaRPr sz="2000">
              <a:solidFill>
                <a:schemeClr val="dk1"/>
              </a:solidFill>
              <a:latin typeface="Calibri"/>
              <a:ea typeface="Calibri"/>
              <a:cs typeface="Calibri"/>
              <a:sym typeface="Calibri"/>
            </a:endParaRPr>
          </a:p>
        </p:txBody>
      </p:sp>
      <p:sp>
        <p:nvSpPr>
          <p:cNvPr id="208" name="Google Shape;208;p13"/>
          <p:cNvSpPr txBox="1"/>
          <p:nvPr/>
        </p:nvSpPr>
        <p:spPr>
          <a:xfrm>
            <a:off x="1287414" y="3591577"/>
            <a:ext cx="75754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Check for updates</a:t>
            </a:r>
            <a:endParaRPr sz="2000">
              <a:solidFill>
                <a:schemeClr val="dk1"/>
              </a:solidFill>
              <a:latin typeface="Calibri"/>
              <a:ea typeface="Calibri"/>
              <a:cs typeface="Calibri"/>
              <a:sym typeface="Calibri"/>
            </a:endParaRPr>
          </a:p>
        </p:txBody>
      </p:sp>
      <p:sp>
        <p:nvSpPr>
          <p:cNvPr id="209" name="Google Shape;209;p13"/>
          <p:cNvSpPr txBox="1"/>
          <p:nvPr/>
        </p:nvSpPr>
        <p:spPr>
          <a:xfrm>
            <a:off x="5433646" y="3616251"/>
            <a:ext cx="75754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Do not open links</a:t>
            </a:r>
            <a:endParaRPr sz="2000">
              <a:solidFill>
                <a:schemeClr val="dk1"/>
              </a:solidFill>
              <a:latin typeface="Calibri"/>
              <a:ea typeface="Calibri"/>
              <a:cs typeface="Calibri"/>
              <a:sym typeface="Calibri"/>
            </a:endParaRPr>
          </a:p>
        </p:txBody>
      </p:sp>
      <p:pic>
        <p:nvPicPr>
          <p:cNvPr id="210" name="Google Shape;210;p13"/>
          <p:cNvPicPr preferRelativeResize="0"/>
          <p:nvPr/>
        </p:nvPicPr>
        <p:blipFill rotWithShape="1">
          <a:blip r:embed="rId5">
            <a:alphaModFix/>
          </a:blip>
          <a:srcRect b="15613" l="0" r="27643" t="889"/>
          <a:stretch/>
        </p:blipFill>
        <p:spPr>
          <a:xfrm>
            <a:off x="3546621" y="4254326"/>
            <a:ext cx="2549379" cy="165870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5"/>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16" name="Google Shape;216;p15"/>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150000"/>
              </a:lnSpc>
              <a:spcBef>
                <a:spcPts val="1000"/>
              </a:spcBef>
              <a:spcAft>
                <a:spcPts val="0"/>
              </a:spcAft>
              <a:buClr>
                <a:srgbClr val="A56565"/>
              </a:buClr>
              <a:buSzPts val="2400"/>
              <a:buNone/>
            </a:pPr>
            <a:r>
              <a:rPr b="1" lang="en-US">
                <a:solidFill>
                  <a:srgbClr val="A56565"/>
                </a:solidFill>
                <a:latin typeface="Times New Roman"/>
                <a:ea typeface="Times New Roman"/>
                <a:cs typeface="Times New Roman"/>
                <a:sym typeface="Times New Roman"/>
              </a:rPr>
              <a:t>Tips for safe online surfing</a:t>
            </a:r>
            <a:endParaRPr>
              <a:solidFill>
                <a:srgbClr val="A56565"/>
              </a:solidFill>
              <a:latin typeface="Calibri"/>
              <a:ea typeface="Calibri"/>
              <a:cs typeface="Calibri"/>
              <a:sym typeface="Calibri"/>
            </a:endParaRPr>
          </a:p>
        </p:txBody>
      </p:sp>
      <p:sp>
        <p:nvSpPr>
          <p:cNvPr id="217" name="Google Shape;217;p15"/>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18" name="Google Shape;218;p15"/>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19" name="Google Shape;219;p15"/>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20" name="Google Shape;220;p15"/>
          <p:cNvSpPr/>
          <p:nvPr/>
        </p:nvSpPr>
        <p:spPr>
          <a:xfrm>
            <a:off x="4003178" y="3560002"/>
            <a:ext cx="3403483" cy="1972994"/>
          </a:xfrm>
          <a:prstGeom prst="cloud">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b="1" lang="en-US" sz="2400">
                <a:solidFill>
                  <a:schemeClr val="lt1"/>
                </a:solidFill>
                <a:latin typeface="Times New Roman"/>
                <a:ea typeface="Times New Roman"/>
                <a:cs typeface="Times New Roman"/>
                <a:sym typeface="Times New Roman"/>
              </a:rPr>
              <a:t>EFFICIENT</a:t>
            </a:r>
            <a:endParaRPr b="1" sz="2400">
              <a:solidFill>
                <a:schemeClr val="lt1"/>
              </a:solidFill>
              <a:latin typeface="Times New Roman"/>
              <a:ea typeface="Times New Roman"/>
              <a:cs typeface="Times New Roman"/>
              <a:sym typeface="Times New Roman"/>
            </a:endParaRPr>
          </a:p>
          <a:p>
            <a:pPr indent="0" lvl="0" marL="0" rtl="0" algn="ctr">
              <a:spcBef>
                <a:spcPts val="0"/>
              </a:spcBef>
              <a:spcAft>
                <a:spcPts val="0"/>
              </a:spcAft>
              <a:buSzPts val="1100"/>
              <a:buNone/>
            </a:pPr>
            <a:r>
              <a:rPr b="1" lang="en-US" sz="2400">
                <a:solidFill>
                  <a:schemeClr val="lt1"/>
                </a:solidFill>
                <a:latin typeface="Times New Roman"/>
                <a:ea typeface="Times New Roman"/>
                <a:cs typeface="Times New Roman"/>
                <a:sym typeface="Times New Roman"/>
              </a:rPr>
              <a:t>PASS</a:t>
            </a:r>
            <a:r>
              <a:rPr b="1" lang="en-US" sz="2400">
                <a:solidFill>
                  <a:schemeClr val="lt1"/>
                </a:solidFill>
                <a:latin typeface="Times New Roman"/>
                <a:ea typeface="Times New Roman"/>
                <a:cs typeface="Times New Roman"/>
                <a:sym typeface="Times New Roman"/>
              </a:rPr>
              <a:t>WORDS </a:t>
            </a:r>
            <a:endParaRPr b="1" sz="2400">
              <a:solidFill>
                <a:schemeClr val="lt1"/>
              </a:solidFill>
              <a:latin typeface="Times New Roman"/>
              <a:ea typeface="Times New Roman"/>
              <a:cs typeface="Times New Roman"/>
              <a:sym typeface="Times New Roman"/>
            </a:endParaRPr>
          </a:p>
        </p:txBody>
      </p:sp>
      <p:sp>
        <p:nvSpPr>
          <p:cNvPr id="221" name="Google Shape;221;p15"/>
          <p:cNvSpPr/>
          <p:nvPr/>
        </p:nvSpPr>
        <p:spPr>
          <a:xfrm>
            <a:off x="272919" y="1881554"/>
            <a:ext cx="3403483" cy="1972994"/>
          </a:xfrm>
          <a:prstGeom prst="cloud">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SzPts val="1100"/>
              <a:buNone/>
            </a:pPr>
            <a:r>
              <a:rPr lang="en-US" sz="2400">
                <a:solidFill>
                  <a:schemeClr val="lt1"/>
                </a:solidFill>
                <a:latin typeface="Times New Roman"/>
                <a:ea typeface="Times New Roman"/>
                <a:cs typeface="Times New Roman"/>
                <a:sym typeface="Times New Roman"/>
              </a:rPr>
              <a:t>GENERAL </a:t>
            </a:r>
            <a:r>
              <a:rPr lang="en-US" sz="2400">
                <a:solidFill>
                  <a:schemeClr val="lt1"/>
                </a:solidFill>
                <a:latin typeface="Times New Roman"/>
                <a:ea typeface="Times New Roman"/>
                <a:cs typeface="Times New Roman"/>
                <a:sym typeface="Times New Roman"/>
              </a:rPr>
              <a:t>GUIDELINES</a:t>
            </a:r>
            <a:endParaRPr sz="2400">
              <a:solidFill>
                <a:schemeClr val="lt1"/>
              </a:solidFill>
              <a:latin typeface="Times New Roman"/>
              <a:ea typeface="Times New Roman"/>
              <a:cs typeface="Times New Roman"/>
              <a:sym typeface="Times New Roman"/>
            </a:endParaRPr>
          </a:p>
        </p:txBody>
      </p:sp>
      <p:sp>
        <p:nvSpPr>
          <p:cNvPr id="222" name="Google Shape;222;p15"/>
          <p:cNvSpPr txBox="1"/>
          <p:nvPr/>
        </p:nvSpPr>
        <p:spPr>
          <a:xfrm>
            <a:off x="1524000" y="410776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5"/>
          <p:cNvSpPr txBox="1"/>
          <p:nvPr/>
        </p:nvSpPr>
        <p:spPr>
          <a:xfrm>
            <a:off x="400910" y="3890064"/>
            <a:ext cx="3602400" cy="14775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https-http</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Protect your home network</a:t>
            </a:r>
            <a:endParaRPr sz="1800">
              <a:solidFill>
                <a:schemeClr val="dk1"/>
              </a:solidFill>
              <a:latin typeface="Times New Roman"/>
              <a:ea typeface="Times New Roman"/>
              <a:cs typeface="Times New Roman"/>
              <a:sym typeface="Times New Roman"/>
            </a:endParaRPr>
          </a:p>
          <a:p>
            <a:pPr indent="-342900" lvl="0" marL="457200" marR="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Do not download files and </a:t>
            </a:r>
            <a:r>
              <a:rPr lang="en-US" sz="1800">
                <a:solidFill>
                  <a:schemeClr val="dk1"/>
                </a:solidFill>
                <a:latin typeface="Times New Roman"/>
                <a:ea typeface="Times New Roman"/>
                <a:cs typeface="Times New Roman"/>
                <a:sym typeface="Times New Roman"/>
              </a:rPr>
              <a:t>unknown </a:t>
            </a:r>
            <a:r>
              <a:rPr lang="en-US" sz="1800">
                <a:solidFill>
                  <a:schemeClr val="dk1"/>
                </a:solidFill>
                <a:latin typeface="Times New Roman"/>
                <a:ea typeface="Times New Roman"/>
                <a:cs typeface="Times New Roman"/>
                <a:sym typeface="Times New Roman"/>
              </a:rPr>
              <a:t>attachments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4" name="Google Shape;224;p15"/>
          <p:cNvSpPr/>
          <p:nvPr/>
        </p:nvSpPr>
        <p:spPr>
          <a:xfrm>
            <a:off x="5472332" y="5532996"/>
            <a:ext cx="464234" cy="646331"/>
          </a:xfrm>
          <a:prstGeom prst="downArrow">
            <a:avLst>
              <a:gd fmla="val 50000" name="adj1"/>
              <a:gd fmla="val 50000" name="adj2"/>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16"/>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30" name="Google Shape;230;p16"/>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Protecting your email account, privacy and</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 personal data on</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None/>
            </a:pPr>
            <a:r>
              <a:rPr b="1" lang="en-US">
                <a:solidFill>
                  <a:srgbClr val="A56565"/>
                </a:solidFill>
                <a:latin typeface="Times New Roman"/>
                <a:ea typeface="Times New Roman"/>
                <a:cs typeface="Times New Roman"/>
                <a:sym typeface="Times New Roman"/>
              </a:rPr>
              <a:t> social networks</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231" name="Google Shape;231;p16"/>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32" name="Google Shape;232;p16"/>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33" name="Google Shape;233;p16"/>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234" name="Google Shape;234;p16"/>
          <p:cNvPicPr preferRelativeResize="0"/>
          <p:nvPr/>
        </p:nvPicPr>
        <p:blipFill rotWithShape="1">
          <a:blip r:embed="rId5">
            <a:alphaModFix/>
          </a:blip>
          <a:srcRect b="0" l="0" r="0" t="0"/>
          <a:stretch/>
        </p:blipFill>
        <p:spPr>
          <a:xfrm>
            <a:off x="2402173" y="2677988"/>
            <a:ext cx="5247005" cy="295148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17"/>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40" name="Google Shape;240;p17"/>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rPr lang="en-US" sz="2600">
                <a:latin typeface="Times New Roman"/>
                <a:ea typeface="Times New Roman"/>
                <a:cs typeface="Times New Roman"/>
                <a:sym typeface="Times New Roman"/>
              </a:rPr>
              <a:t>SECURITY PASSWORDS</a:t>
            </a:r>
            <a:endParaRPr/>
          </a:p>
        </p:txBody>
      </p:sp>
      <p:sp>
        <p:nvSpPr>
          <p:cNvPr id="241" name="Google Shape;241;p17"/>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42" name="Google Shape;242;p17"/>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43" name="Google Shape;243;p17"/>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44" name="Google Shape;244;p17"/>
          <p:cNvSpPr txBox="1"/>
          <p:nvPr/>
        </p:nvSpPr>
        <p:spPr>
          <a:xfrm>
            <a:off x="632299" y="1653702"/>
            <a:ext cx="50451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Passwords should be as secure as possible:</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EX: </a:t>
            </a:r>
            <a:r>
              <a:rPr lang="en-US" sz="1800">
                <a:solidFill>
                  <a:srgbClr val="FF0000"/>
                </a:solidFill>
                <a:latin typeface="Times New Roman"/>
                <a:ea typeface="Times New Roman"/>
                <a:cs typeface="Times New Roman"/>
                <a:sym typeface="Times New Roman"/>
              </a:rPr>
              <a:t>M</a:t>
            </a:r>
            <a:r>
              <a:rPr lang="en-US" sz="1800">
                <a:solidFill>
                  <a:schemeClr val="dk1"/>
                </a:solidFill>
                <a:latin typeface="Times New Roman"/>
                <a:ea typeface="Times New Roman"/>
                <a:cs typeface="Times New Roman"/>
                <a:sym typeface="Times New Roman"/>
              </a:rPr>
              <a:t>y </a:t>
            </a:r>
            <a:r>
              <a:rPr lang="en-US" sz="1800">
                <a:solidFill>
                  <a:srgbClr val="4A86E8"/>
                </a:solidFill>
                <a:latin typeface="Times New Roman"/>
                <a:ea typeface="Times New Roman"/>
                <a:cs typeface="Times New Roman"/>
                <a:sym typeface="Times New Roman"/>
              </a:rPr>
              <a:t>n</a:t>
            </a:r>
            <a:r>
              <a:rPr lang="en-US" sz="1800">
                <a:solidFill>
                  <a:schemeClr val="dk1"/>
                </a:solidFill>
                <a:latin typeface="Times New Roman"/>
                <a:ea typeface="Times New Roman"/>
                <a:cs typeface="Times New Roman"/>
                <a:sym typeface="Times New Roman"/>
              </a:rPr>
              <a:t>ame </a:t>
            </a:r>
            <a:r>
              <a:rPr lang="en-US" sz="1800">
                <a:solidFill>
                  <a:schemeClr val="accent6"/>
                </a:solidFill>
                <a:latin typeface="Times New Roman"/>
                <a:ea typeface="Times New Roman"/>
                <a:cs typeface="Times New Roman"/>
                <a:sym typeface="Times New Roman"/>
              </a:rPr>
              <a:t>i</a:t>
            </a:r>
            <a:r>
              <a:rPr lang="en-US" sz="1800">
                <a:solidFill>
                  <a:schemeClr val="dk1"/>
                </a:solidFill>
                <a:latin typeface="Times New Roman"/>
                <a:ea typeface="Times New Roman"/>
                <a:cs typeface="Times New Roman"/>
                <a:sym typeface="Times New Roman"/>
              </a:rPr>
              <a:t>s </a:t>
            </a:r>
            <a:r>
              <a:rPr lang="en-US" sz="1800">
                <a:solidFill>
                  <a:schemeClr val="accent4"/>
                </a:solidFill>
                <a:latin typeface="Times New Roman"/>
                <a:ea typeface="Times New Roman"/>
                <a:cs typeface="Times New Roman"/>
                <a:sym typeface="Times New Roman"/>
              </a:rPr>
              <a:t>Io</a:t>
            </a:r>
            <a:r>
              <a:rPr lang="en-US" sz="1800">
                <a:solidFill>
                  <a:schemeClr val="dk1"/>
                </a:solidFill>
                <a:latin typeface="Times New Roman"/>
                <a:ea typeface="Times New Roman"/>
                <a:cs typeface="Times New Roman"/>
                <a:sym typeface="Times New Roman"/>
              </a:rPr>
              <a:t>ana </a:t>
            </a:r>
            <a:r>
              <a:rPr lang="en-US" sz="1800">
                <a:solidFill>
                  <a:srgbClr val="00FF00"/>
                </a:solidFill>
                <a:latin typeface="Times New Roman"/>
                <a:ea typeface="Times New Roman"/>
                <a:cs typeface="Times New Roman"/>
                <a:sym typeface="Times New Roman"/>
              </a:rPr>
              <a:t>a</a:t>
            </a:r>
            <a:r>
              <a:rPr lang="en-US" sz="1800">
                <a:solidFill>
                  <a:schemeClr val="dk1"/>
                </a:solidFill>
                <a:latin typeface="Times New Roman"/>
                <a:ea typeface="Times New Roman"/>
                <a:cs typeface="Times New Roman"/>
                <a:sym typeface="Times New Roman"/>
              </a:rPr>
              <a:t>nd I </a:t>
            </a:r>
            <a:r>
              <a:rPr lang="en-US" sz="1800">
                <a:solidFill>
                  <a:srgbClr val="FF00FF"/>
                </a:solidFill>
                <a:latin typeface="Times New Roman"/>
                <a:ea typeface="Times New Roman"/>
                <a:cs typeface="Times New Roman"/>
                <a:sym typeface="Times New Roman"/>
              </a:rPr>
              <a:t>h</a:t>
            </a:r>
            <a:r>
              <a:rPr lang="en-US" sz="1800">
                <a:solidFill>
                  <a:schemeClr val="dk1"/>
                </a:solidFill>
                <a:latin typeface="Times New Roman"/>
                <a:ea typeface="Times New Roman"/>
                <a:cs typeface="Times New Roman"/>
                <a:sym typeface="Times New Roman"/>
              </a:rPr>
              <a:t>ave </a:t>
            </a:r>
            <a:r>
              <a:rPr lang="en-US" sz="1800">
                <a:solidFill>
                  <a:srgbClr val="FF0000"/>
                </a:solidFill>
                <a:latin typeface="Times New Roman"/>
                <a:ea typeface="Times New Roman"/>
                <a:cs typeface="Times New Roman"/>
                <a:sym typeface="Times New Roman"/>
              </a:rPr>
              <a:t>2</a:t>
            </a:r>
            <a:r>
              <a:rPr lang="en-US" sz="1800">
                <a:solidFill>
                  <a:schemeClr val="dk1"/>
                </a:solidFill>
                <a:latin typeface="Times New Roman"/>
                <a:ea typeface="Times New Roman"/>
                <a:cs typeface="Times New Roman"/>
                <a:sym typeface="Times New Roman"/>
              </a:rPr>
              <a:t> </a:t>
            </a:r>
            <a:r>
              <a:rPr lang="en-US" sz="1800">
                <a:solidFill>
                  <a:srgbClr val="9900FF"/>
                </a:solidFill>
                <a:latin typeface="Times New Roman"/>
                <a:ea typeface="Times New Roman"/>
                <a:cs typeface="Times New Roman"/>
                <a:sym typeface="Times New Roman"/>
              </a:rPr>
              <a:t>d</a:t>
            </a:r>
            <a:r>
              <a:rPr lang="en-US" sz="1800">
                <a:solidFill>
                  <a:schemeClr val="dk1"/>
                </a:solidFill>
                <a:latin typeface="Times New Roman"/>
                <a:ea typeface="Times New Roman"/>
                <a:cs typeface="Times New Roman"/>
                <a:sym typeface="Times New Roman"/>
              </a:rPr>
              <a:t>aughters!</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Parola:</a:t>
            </a:r>
            <a:endParaRPr/>
          </a:p>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M</a:t>
            </a:r>
            <a:r>
              <a:rPr lang="en-US" sz="1800">
                <a:solidFill>
                  <a:srgbClr val="4A86E8"/>
                </a:solidFill>
                <a:latin typeface="Times New Roman"/>
                <a:ea typeface="Times New Roman"/>
                <a:cs typeface="Times New Roman"/>
                <a:sym typeface="Times New Roman"/>
              </a:rPr>
              <a:t>n</a:t>
            </a:r>
            <a:r>
              <a:rPr lang="en-US" sz="1800">
                <a:solidFill>
                  <a:schemeClr val="accent6"/>
                </a:solidFill>
                <a:latin typeface="Times New Roman"/>
                <a:ea typeface="Times New Roman"/>
                <a:cs typeface="Times New Roman"/>
                <a:sym typeface="Times New Roman"/>
              </a:rPr>
              <a:t>i</a:t>
            </a:r>
            <a:r>
              <a:rPr lang="en-US" sz="1800">
                <a:solidFill>
                  <a:schemeClr val="accent4"/>
                </a:solidFill>
                <a:latin typeface="Times New Roman"/>
                <a:ea typeface="Times New Roman"/>
                <a:cs typeface="Times New Roman"/>
                <a:sym typeface="Times New Roman"/>
              </a:rPr>
              <a:t>Io</a:t>
            </a:r>
            <a:r>
              <a:rPr lang="en-US" sz="1800">
                <a:solidFill>
                  <a:srgbClr val="00FF00"/>
                </a:solidFill>
                <a:latin typeface="Times New Roman"/>
                <a:ea typeface="Times New Roman"/>
                <a:cs typeface="Times New Roman"/>
                <a:sym typeface="Times New Roman"/>
              </a:rPr>
              <a:t>a</a:t>
            </a:r>
            <a:r>
              <a:rPr lang="en-US" sz="1800">
                <a:solidFill>
                  <a:srgbClr val="FF00FF"/>
                </a:solidFill>
                <a:latin typeface="Times New Roman"/>
                <a:ea typeface="Times New Roman"/>
                <a:cs typeface="Times New Roman"/>
                <a:sym typeface="Times New Roman"/>
              </a:rPr>
              <a:t>h</a:t>
            </a:r>
            <a:r>
              <a:rPr lang="en-US" sz="1800">
                <a:solidFill>
                  <a:srgbClr val="FF0000"/>
                </a:solidFill>
                <a:latin typeface="Times New Roman"/>
                <a:ea typeface="Times New Roman"/>
                <a:cs typeface="Times New Roman"/>
                <a:sym typeface="Times New Roman"/>
              </a:rPr>
              <a:t>2</a:t>
            </a:r>
            <a:r>
              <a:rPr lang="en-US" sz="1800">
                <a:solidFill>
                  <a:srgbClr val="7030A0"/>
                </a:solidFill>
                <a:latin typeface="Times New Roman"/>
                <a:ea typeface="Times New Roman"/>
                <a:cs typeface="Times New Roman"/>
                <a:sym typeface="Times New Roman"/>
              </a:rPr>
              <a:t>d</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5" name="Google Shape;245;p17"/>
          <p:cNvPicPr preferRelativeResize="0"/>
          <p:nvPr/>
        </p:nvPicPr>
        <p:blipFill rotWithShape="1">
          <a:blip r:embed="rId5">
            <a:alphaModFix/>
          </a:blip>
          <a:srcRect b="0" l="0" r="0" t="0"/>
          <a:stretch/>
        </p:blipFill>
        <p:spPr>
          <a:xfrm>
            <a:off x="3290429" y="2469103"/>
            <a:ext cx="4996536" cy="3326860"/>
          </a:xfrm>
          <a:prstGeom prst="rect">
            <a:avLst/>
          </a:prstGeom>
          <a:noFill/>
          <a:ln>
            <a:noFill/>
          </a:ln>
        </p:spPr>
      </p:pic>
      <p:sp>
        <p:nvSpPr>
          <p:cNvPr id="246" name="Google Shape;246;p17"/>
          <p:cNvSpPr txBox="1"/>
          <p:nvPr/>
        </p:nvSpPr>
        <p:spPr>
          <a:xfrm>
            <a:off x="3290429" y="5914817"/>
            <a:ext cx="443333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Calibri"/>
                <a:ea typeface="Calibri"/>
                <a:cs typeface="Calibri"/>
                <a:sym typeface="Calibri"/>
                <a:hlinkClick r:id="rId6">
                  <a:extLst>
                    <a:ext uri="{A12FA001-AC4F-418D-AE19-62706E023703}">
                      <ahyp:hlinkCl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chemeClr val="dk1"/>
                </a:solidFill>
                <a:latin typeface="Calibri"/>
                <a:ea typeface="Calibri"/>
                <a:cs typeface="Calibri"/>
                <a:sym typeface="Calibri"/>
                <a:hlinkClick r:id="rId7">
                  <a:extLst>
                    <a:ext uri="{A12FA001-AC4F-418D-AE19-62706E023703}">
                      <ahyp:hlinkClr val="tx"/>
                    </a:ext>
                  </a:extLst>
                </a:hlinkClick>
              </a:rPr>
              <a:t>CC BY-SA</a:t>
            </a:r>
            <a:endParaRPr sz="9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18"/>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52" name="Google Shape;252;p18"/>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rPr lang="en-US" sz="2600">
                <a:latin typeface="Times New Roman"/>
                <a:ea typeface="Times New Roman"/>
                <a:cs typeface="Times New Roman"/>
                <a:sym typeface="Times New Roman"/>
              </a:rPr>
              <a:t>FAKE IDENTITY PROFILES</a:t>
            </a:r>
            <a:endParaRPr sz="2600">
              <a:latin typeface="Times New Roman"/>
              <a:ea typeface="Times New Roman"/>
              <a:cs typeface="Times New Roman"/>
              <a:sym typeface="Times New Roman"/>
            </a:endParaRPr>
          </a:p>
        </p:txBody>
      </p:sp>
      <p:sp>
        <p:nvSpPr>
          <p:cNvPr id="253" name="Google Shape;253;p18"/>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54" name="Google Shape;254;p18"/>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55" name="Google Shape;255;p18"/>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256" name="Google Shape;256;p18"/>
          <p:cNvPicPr preferRelativeResize="0"/>
          <p:nvPr/>
        </p:nvPicPr>
        <p:blipFill rotWithShape="1">
          <a:blip r:embed="rId5">
            <a:alphaModFix/>
          </a:blip>
          <a:srcRect b="0" l="0" r="0" t="0"/>
          <a:stretch/>
        </p:blipFill>
        <p:spPr>
          <a:xfrm>
            <a:off x="7082980" y="2414309"/>
            <a:ext cx="5126744" cy="3871609"/>
          </a:xfrm>
          <a:prstGeom prst="rect">
            <a:avLst/>
          </a:prstGeom>
          <a:noFill/>
          <a:ln>
            <a:noFill/>
          </a:ln>
        </p:spPr>
      </p:pic>
      <p:sp>
        <p:nvSpPr>
          <p:cNvPr id="257" name="Google Shape;257;p18"/>
          <p:cNvSpPr txBox="1"/>
          <p:nvPr/>
        </p:nvSpPr>
        <p:spPr>
          <a:xfrm>
            <a:off x="0" y="1769152"/>
            <a:ext cx="7083000" cy="42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1.</a:t>
            </a:r>
            <a:r>
              <a:rPr b="1" lang="en-US" sz="1800">
                <a:solidFill>
                  <a:schemeClr val="dk1"/>
                </a:solidFill>
                <a:latin typeface="Times New Roman"/>
                <a:ea typeface="Times New Roman"/>
                <a:cs typeface="Times New Roman"/>
                <a:sym typeface="Times New Roman"/>
              </a:rPr>
              <a:t>Too few profile pictures</a:t>
            </a:r>
            <a:r>
              <a:rPr lang="en-US" sz="1800">
                <a:solidFill>
                  <a:schemeClr val="dk1"/>
                </a:solidFill>
                <a:latin typeface="Times New Roman"/>
                <a:ea typeface="Times New Roman"/>
                <a:cs typeface="Times New Roman"/>
                <a:sym typeface="Times New Roman"/>
              </a:rPr>
              <a:t> 1-3 fake account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2.</a:t>
            </a:r>
            <a:r>
              <a:rPr b="1" lang="en-US" sz="1800">
                <a:solidFill>
                  <a:schemeClr val="dk1"/>
                </a:solidFill>
                <a:latin typeface="Times New Roman"/>
                <a:ea typeface="Times New Roman"/>
                <a:cs typeface="Times New Roman"/>
                <a:sym typeface="Times New Roman"/>
              </a:rPr>
              <a:t>The pictures don't look very similar to each other, or are pictures with sunglasses, or blurry pictures.</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3. </a:t>
            </a:r>
            <a:r>
              <a:rPr b="1" lang="en-US" sz="1800">
                <a:solidFill>
                  <a:schemeClr val="dk1"/>
                </a:solidFill>
                <a:latin typeface="Times New Roman"/>
                <a:ea typeface="Times New Roman"/>
                <a:cs typeface="Times New Roman"/>
                <a:sym typeface="Times New Roman"/>
              </a:rPr>
              <a:t>Pictures of military and soldiers</a:t>
            </a:r>
            <a:r>
              <a:rPr lang="en-US" sz="1800">
                <a:solidFill>
                  <a:schemeClr val="dk1"/>
                </a:solidFill>
                <a:latin typeface="Times New Roman"/>
                <a:ea typeface="Times New Roman"/>
                <a:cs typeface="Times New Roman"/>
                <a:sym typeface="Times New Roman"/>
              </a:rPr>
              <a:t>, especially from abroad.</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4.</a:t>
            </a:r>
            <a:r>
              <a:rPr b="1" lang="en-US" sz="1800">
                <a:solidFill>
                  <a:schemeClr val="dk1"/>
                </a:solidFill>
                <a:latin typeface="Times New Roman"/>
                <a:ea typeface="Times New Roman"/>
                <a:cs typeface="Times New Roman"/>
                <a:sym typeface="Times New Roman"/>
              </a:rPr>
              <a:t>Too few 26-90 Friends</a:t>
            </a:r>
            <a:r>
              <a:rPr lang="en-US" sz="1800">
                <a:solidFill>
                  <a:schemeClr val="dk1"/>
                </a:solidFill>
                <a:latin typeface="Times New Roman"/>
                <a:ea typeface="Times New Roman"/>
                <a:cs typeface="Times New Roman"/>
                <a:sym typeface="Times New Roman"/>
              </a:rPr>
              <a:t>, fake profile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5.</a:t>
            </a:r>
            <a:r>
              <a:rPr b="1" lang="en-US" sz="1800">
                <a:solidFill>
                  <a:schemeClr val="dk1"/>
                </a:solidFill>
                <a:latin typeface="Times New Roman"/>
                <a:ea typeface="Times New Roman"/>
                <a:cs typeface="Times New Roman"/>
                <a:sym typeface="Times New Roman"/>
              </a:rPr>
              <a:t>Few interactions, comments</a:t>
            </a:r>
            <a:r>
              <a:rPr lang="en-US" sz="1800">
                <a:solidFill>
                  <a:schemeClr val="dk1"/>
                </a:solidFill>
                <a:latin typeface="Times New Roman"/>
                <a:ea typeface="Times New Roman"/>
                <a:cs typeface="Times New Roman"/>
                <a:sym typeface="Times New Roman"/>
              </a:rPr>
              <a:t> on the page.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6.There are </a:t>
            </a:r>
            <a:r>
              <a:rPr b="1" lang="en-US" sz="1800">
                <a:solidFill>
                  <a:schemeClr val="dk1"/>
                </a:solidFill>
                <a:latin typeface="Times New Roman"/>
                <a:ea typeface="Times New Roman"/>
                <a:cs typeface="Times New Roman"/>
                <a:sym typeface="Times New Roman"/>
              </a:rPr>
              <a:t>comments</a:t>
            </a:r>
            <a:r>
              <a:rPr lang="en-US" sz="1800">
                <a:solidFill>
                  <a:schemeClr val="dk1"/>
                </a:solidFill>
                <a:latin typeface="Times New Roman"/>
                <a:ea typeface="Times New Roman"/>
                <a:cs typeface="Times New Roman"/>
                <a:sym typeface="Times New Roman"/>
              </a:rPr>
              <a:t> but only </a:t>
            </a:r>
            <a:r>
              <a:rPr b="1" lang="en-US" sz="1800">
                <a:solidFill>
                  <a:schemeClr val="dk1"/>
                </a:solidFill>
                <a:latin typeface="Times New Roman"/>
                <a:ea typeface="Times New Roman"/>
                <a:cs typeface="Times New Roman"/>
                <a:sym typeface="Times New Roman"/>
              </a:rPr>
              <a:t>on pictures with sexual content on female profiles</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7.</a:t>
            </a:r>
            <a:r>
              <a:rPr b="1" lang="en-US" sz="1800">
                <a:solidFill>
                  <a:schemeClr val="dk1"/>
                </a:solidFill>
                <a:latin typeface="Times New Roman"/>
                <a:ea typeface="Times New Roman"/>
                <a:cs typeface="Times New Roman"/>
                <a:sym typeface="Times New Roman"/>
              </a:rPr>
              <a:t>Females, too decorative girls</a:t>
            </a:r>
            <a:r>
              <a:rPr lang="en-US" sz="1800">
                <a:solidFill>
                  <a:schemeClr val="dk1"/>
                </a:solidFill>
                <a:latin typeface="Times New Roman"/>
                <a:ea typeface="Times New Roman"/>
                <a:cs typeface="Times New Roman"/>
                <a:sym typeface="Times New Roman"/>
              </a:rPr>
              <a:t> in provocative poses can mean a fake profile.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8. </a:t>
            </a:r>
            <a:r>
              <a:rPr b="1" lang="en-US" sz="1800">
                <a:solidFill>
                  <a:schemeClr val="dk1"/>
                </a:solidFill>
                <a:latin typeface="Times New Roman"/>
                <a:ea typeface="Times New Roman"/>
                <a:cs typeface="Times New Roman"/>
                <a:sym typeface="Times New Roman"/>
              </a:rPr>
              <a:t>Posts little, only pictures with flowers, quotes, links.</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9. </a:t>
            </a:r>
            <a:r>
              <a:rPr b="1" lang="en-US" sz="1800">
                <a:solidFill>
                  <a:schemeClr val="dk1"/>
                </a:solidFill>
                <a:latin typeface="Times New Roman"/>
                <a:ea typeface="Times New Roman"/>
                <a:cs typeface="Times New Roman"/>
                <a:sym typeface="Times New Roman"/>
              </a:rPr>
              <a:t>Don't answer the question</a:t>
            </a:r>
            <a:r>
              <a:rPr lang="en-US" sz="1800">
                <a:solidFill>
                  <a:schemeClr val="dk1"/>
                </a:solidFill>
                <a:latin typeface="Times New Roman"/>
                <a:ea typeface="Times New Roman"/>
                <a:cs typeface="Times New Roman"/>
                <a:sym typeface="Times New Roman"/>
              </a:rPr>
              <a:t> Hello who are you?! How do we know each other.</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10. </a:t>
            </a:r>
            <a:r>
              <a:rPr b="1" lang="en-US" sz="1800">
                <a:solidFill>
                  <a:schemeClr val="dk1"/>
                </a:solidFill>
                <a:latin typeface="Times New Roman"/>
                <a:ea typeface="Times New Roman"/>
                <a:cs typeface="Times New Roman"/>
                <a:sym typeface="Times New Roman"/>
              </a:rPr>
              <a:t>You don't have many friends in common.</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19"/>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63" name="Google Shape;263;p19"/>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rPr lang="en-US" sz="2600">
                <a:latin typeface="Times New Roman"/>
                <a:ea typeface="Times New Roman"/>
                <a:cs typeface="Times New Roman"/>
                <a:sym typeface="Times New Roman"/>
              </a:rPr>
              <a:t>INTERNET SCAM</a:t>
            </a:r>
            <a:endParaRPr/>
          </a:p>
        </p:txBody>
      </p:sp>
      <p:sp>
        <p:nvSpPr>
          <p:cNvPr id="264" name="Google Shape;264;p19"/>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65" name="Google Shape;265;p19"/>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66" name="Google Shape;266;p19"/>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267" name="Google Shape;267;p19"/>
          <p:cNvPicPr preferRelativeResize="0"/>
          <p:nvPr/>
        </p:nvPicPr>
        <p:blipFill rotWithShape="1">
          <a:blip r:embed="rId5">
            <a:alphaModFix/>
          </a:blip>
          <a:srcRect b="0" l="0" r="0" t="0"/>
          <a:stretch/>
        </p:blipFill>
        <p:spPr>
          <a:xfrm>
            <a:off x="667307" y="1728412"/>
            <a:ext cx="7428769" cy="34758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20"/>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73" name="Google Shape;273;p20"/>
          <p:cNvSpPr txBox="1"/>
          <p:nvPr>
            <p:ph idx="1" type="subTitle"/>
          </p:nvPr>
        </p:nvSpPr>
        <p:spPr>
          <a:xfrm>
            <a:off x="272919" y="370646"/>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rPr lang="en-US" sz="2600">
                <a:latin typeface="Times New Roman"/>
                <a:ea typeface="Times New Roman"/>
                <a:cs typeface="Times New Roman"/>
                <a:sym typeface="Times New Roman"/>
              </a:rPr>
              <a:t>PERSONAL INFORMATION</a:t>
            </a:r>
            <a:endParaRPr sz="2600">
              <a:latin typeface="Times New Roman"/>
              <a:ea typeface="Times New Roman"/>
              <a:cs typeface="Times New Roman"/>
              <a:sym typeface="Times New Roman"/>
            </a:endParaRPr>
          </a:p>
        </p:txBody>
      </p:sp>
      <p:sp>
        <p:nvSpPr>
          <p:cNvPr id="274" name="Google Shape;274;p20"/>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75" name="Google Shape;275;p20"/>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76" name="Google Shape;276;p20"/>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77" name="Google Shape;277;p20"/>
          <p:cNvSpPr txBox="1"/>
          <p:nvPr/>
        </p:nvSpPr>
        <p:spPr>
          <a:xfrm>
            <a:off x="361139" y="1879966"/>
            <a:ext cx="55521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NO POSTING/NO OFFERING THEM  ON THE PHONE</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-family information</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-stories from your past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-address where you can be reached</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-bank details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-your travel photos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-data from your ID card</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-any form of personal data that other people have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100"/>
              <a:buNone/>
            </a:pPr>
            <a:r>
              <a:rPr lang="en-US" sz="1800">
                <a:solidFill>
                  <a:schemeClr val="dk1"/>
                </a:solidFill>
                <a:latin typeface="Times New Roman"/>
                <a:ea typeface="Times New Roman"/>
                <a:cs typeface="Times New Roman"/>
                <a:sym typeface="Times New Roman"/>
              </a:rPr>
              <a:t>might take advantage of</a:t>
            </a:r>
            <a:endParaRPr sz="1800">
              <a:solidFill>
                <a:schemeClr val="dk1"/>
              </a:solidFill>
              <a:latin typeface="Times New Roman"/>
              <a:ea typeface="Times New Roman"/>
              <a:cs typeface="Times New Roman"/>
              <a:sym typeface="Times New Roman"/>
            </a:endParaRPr>
          </a:p>
        </p:txBody>
      </p:sp>
      <p:pic>
        <p:nvPicPr>
          <p:cNvPr id="278" name="Google Shape;278;p20"/>
          <p:cNvPicPr preferRelativeResize="0"/>
          <p:nvPr/>
        </p:nvPicPr>
        <p:blipFill rotWithShape="1">
          <a:blip r:embed="rId5">
            <a:alphaModFix/>
          </a:blip>
          <a:srcRect b="0" l="0" r="0" t="0"/>
          <a:stretch/>
        </p:blipFill>
        <p:spPr>
          <a:xfrm>
            <a:off x="6166746" y="1240119"/>
            <a:ext cx="3710615" cy="24737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21"/>
          <p:cNvSpPr txBox="1"/>
          <p:nvPr>
            <p:ph type="ctrTitle"/>
          </p:nvPr>
        </p:nvSpPr>
        <p:spPr>
          <a:xfrm>
            <a:off x="2031284" y="240762"/>
            <a:ext cx="6503963" cy="5830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FAKE POSTS</a:t>
            </a:r>
            <a:r>
              <a:rPr lang="en-US" sz="2400">
                <a:latin typeface="Times New Roman"/>
                <a:ea typeface="Times New Roman"/>
                <a:cs typeface="Times New Roman"/>
                <a:sym typeface="Times New Roman"/>
              </a:rPr>
              <a:t>   </a:t>
            </a:r>
            <a:endParaRPr/>
          </a:p>
        </p:txBody>
      </p:sp>
      <p:sp>
        <p:nvSpPr>
          <p:cNvPr id="284" name="Google Shape;284;p21"/>
          <p:cNvSpPr txBox="1"/>
          <p:nvPr>
            <p:ph idx="1" type="subTitle"/>
          </p:nvPr>
        </p:nvSpPr>
        <p:spPr>
          <a:xfrm>
            <a:off x="-264542" y="851727"/>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i="1" lang="en-US" sz="2600">
                <a:latin typeface="Times New Roman"/>
                <a:ea typeface="Times New Roman"/>
                <a:cs typeface="Times New Roman"/>
                <a:sym typeface="Times New Roman"/>
              </a:rPr>
              <a:t>Application &amp; review</a:t>
            </a:r>
            <a:endParaRPr b="1" i="1"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i="1" lang="en-US" sz="2600">
                <a:latin typeface="Times New Roman"/>
                <a:ea typeface="Times New Roman"/>
                <a:cs typeface="Times New Roman"/>
                <a:sym typeface="Times New Roman"/>
              </a:rPr>
              <a:t>We will group into 5 teams.</a:t>
            </a:r>
            <a:endParaRPr b="1" i="1"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None/>
            </a:pPr>
            <a:r>
              <a:rPr b="1" i="1" lang="en-US" sz="2600">
                <a:latin typeface="Times New Roman"/>
                <a:ea typeface="Times New Roman"/>
                <a:cs typeface="Times New Roman"/>
                <a:sym typeface="Times New Roman"/>
              </a:rPr>
              <a:t>each team will analyse </a:t>
            </a:r>
            <a:r>
              <a:rPr b="1" i="1" lang="en-US" sz="2600">
                <a:latin typeface="Times New Roman"/>
                <a:ea typeface="Times New Roman"/>
                <a:cs typeface="Times New Roman"/>
                <a:sym typeface="Times New Roman"/>
              </a:rPr>
              <a:t>fake</a:t>
            </a:r>
            <a:r>
              <a:rPr b="1" i="1" lang="en-US" sz="2600">
                <a:latin typeface="Times New Roman"/>
                <a:ea typeface="Times New Roman"/>
                <a:cs typeface="Times New Roman"/>
                <a:sym typeface="Times New Roman"/>
              </a:rPr>
              <a:t> identity profiles.</a:t>
            </a:r>
            <a:endParaRPr b="1" i="1" sz="2600">
              <a:latin typeface="Times New Roman"/>
              <a:ea typeface="Times New Roman"/>
              <a:cs typeface="Times New Roman"/>
              <a:sym typeface="Times New Roman"/>
            </a:endParaRPr>
          </a:p>
        </p:txBody>
      </p:sp>
      <p:sp>
        <p:nvSpPr>
          <p:cNvPr id="285" name="Google Shape;285;p21"/>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86" name="Google Shape;286;p21"/>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87" name="Google Shape;287;p21"/>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88" name="Google Shape;288;p21"/>
          <p:cNvSpPr/>
          <p:nvPr/>
        </p:nvSpPr>
        <p:spPr>
          <a:xfrm>
            <a:off x="3922172" y="3938954"/>
            <a:ext cx="1915919" cy="2158135"/>
          </a:xfrm>
          <a:prstGeom prst="downArrow">
            <a:avLst>
              <a:gd fmla="val 50000" name="adj1"/>
              <a:gd fmla="val 50000" name="adj2"/>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KEEP IN MIND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2"/>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93" name="Google Shape;93;p2"/>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800"/>
              <a:buNone/>
            </a:pPr>
            <a:r>
              <a:rPr lang="en-US" sz="2800">
                <a:solidFill>
                  <a:srgbClr val="A56565"/>
                </a:solidFill>
                <a:latin typeface="Times New Roman"/>
                <a:ea typeface="Times New Roman"/>
                <a:cs typeface="Times New Roman"/>
                <a:sym typeface="Times New Roman"/>
              </a:rPr>
              <a:t>Recapitulare &amp; întrebări</a:t>
            </a:r>
            <a:endParaRPr sz="2800">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94" name="Google Shape;94;p2"/>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95" name="Google Shape;95;p2"/>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96" name="Google Shape;96;p2"/>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a:off x="5075140" y="1936882"/>
            <a:ext cx="2992861" cy="2984236"/>
          </a:xfrm>
          <a:prstGeom prst="rect">
            <a:avLst/>
          </a:prstGeom>
          <a:noFill/>
          <a:ln>
            <a:noFill/>
          </a:ln>
        </p:spPr>
      </p:pic>
      <p:sp>
        <p:nvSpPr>
          <p:cNvPr id="98" name="Google Shape;98;p2"/>
          <p:cNvSpPr txBox="1"/>
          <p:nvPr/>
        </p:nvSpPr>
        <p:spPr>
          <a:xfrm>
            <a:off x="272919" y="2484248"/>
            <a:ext cx="7575600" cy="221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Application:</a:t>
            </a:r>
            <a:endParaRPr/>
          </a:p>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We will build together</a:t>
            </a:r>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''Benefits Chart''</a:t>
            </a:r>
            <a:endParaRPr i="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a:t>
            </a:r>
            <a:endParaRPr i="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22"/>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294" name="Google Shape;294;p22"/>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Font typeface="Times New Roman"/>
              <a:buNone/>
            </a:pPr>
            <a:r>
              <a:rPr lang="en-US">
                <a:latin typeface="Times New Roman"/>
                <a:ea typeface="Times New Roman"/>
                <a:cs typeface="Times New Roman"/>
                <a:sym typeface="Times New Roman"/>
              </a:rPr>
              <a:t>FAKE POSTS  </a:t>
            </a:r>
            <a:endParaRPr sz="2600">
              <a:latin typeface="Times New Roman"/>
              <a:ea typeface="Times New Roman"/>
              <a:cs typeface="Times New Roman"/>
              <a:sym typeface="Times New Roman"/>
            </a:endParaRPr>
          </a:p>
        </p:txBody>
      </p:sp>
      <p:sp>
        <p:nvSpPr>
          <p:cNvPr id="295" name="Google Shape;295;p22"/>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296" name="Google Shape;296;p22"/>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297" name="Google Shape;297;p22"/>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298" name="Google Shape;298;p22"/>
          <p:cNvSpPr txBox="1"/>
          <p:nvPr/>
        </p:nvSpPr>
        <p:spPr>
          <a:xfrm>
            <a:off x="4451072" y="1493260"/>
            <a:ext cx="49296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DON'T believe everything you read on the internet!</a:t>
            </a:r>
            <a:endParaRPr/>
          </a:p>
          <a:p>
            <a:pPr indent="0" lvl="0" marL="0" marR="0" rtl="0" algn="l">
              <a:spcBef>
                <a:spcPts val="0"/>
              </a:spcBef>
              <a:spcAft>
                <a:spcPts val="0"/>
              </a:spcAft>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-check posts on multiple sites. Watch out for sites with HTTP, HTTPS secure version</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-look for information on specialised sites</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-avoid receiving information from people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that are not specialised</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-avoid buying from sites that are not  complete</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US" sz="1800">
                <a:solidFill>
                  <a:srgbClr val="A56565"/>
                </a:solidFill>
                <a:latin typeface="Times New Roman"/>
                <a:ea typeface="Times New Roman"/>
                <a:cs typeface="Times New Roman"/>
                <a:sym typeface="Times New Roman"/>
              </a:rPr>
              <a:t>-before you buy something ask for information ask relatives or carers for their opinion on the internet</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sz="1800">
              <a:solidFill>
                <a:srgbClr val="A56565"/>
              </a:solidFill>
              <a:latin typeface="Times New Roman"/>
              <a:ea typeface="Times New Roman"/>
              <a:cs typeface="Times New Roman"/>
              <a:sym typeface="Times New Roman"/>
            </a:endParaRPr>
          </a:p>
          <a:p>
            <a:pPr indent="0" lvl="0" marL="0" marR="0" rtl="0" algn="l">
              <a:spcBef>
                <a:spcPts val="0"/>
              </a:spcBef>
              <a:spcAft>
                <a:spcPts val="0"/>
              </a:spcAft>
              <a:buSzPts val="1100"/>
              <a:buNone/>
            </a:pPr>
            <a:r>
              <a:rPr lang="en-US" sz="1800">
                <a:solidFill>
                  <a:srgbClr val="A56565"/>
                </a:solidFill>
                <a:latin typeface="Times New Roman"/>
                <a:ea typeface="Times New Roman"/>
                <a:cs typeface="Times New Roman"/>
                <a:sym typeface="Times New Roman"/>
              </a:rPr>
              <a:t>-don't ask for treatments without discussing with a specialist</a:t>
            </a:r>
            <a:endParaRPr sz="1800">
              <a:solidFill>
                <a:srgbClr val="A56565"/>
              </a:solidFill>
              <a:latin typeface="Times New Roman"/>
              <a:ea typeface="Times New Roman"/>
              <a:cs typeface="Times New Roman"/>
              <a:sym typeface="Times New Roman"/>
            </a:endParaRPr>
          </a:p>
        </p:txBody>
      </p:sp>
      <p:pic>
        <p:nvPicPr>
          <p:cNvPr id="299" name="Google Shape;299;p22"/>
          <p:cNvPicPr preferRelativeResize="0"/>
          <p:nvPr/>
        </p:nvPicPr>
        <p:blipFill rotWithShape="1">
          <a:blip r:embed="rId5">
            <a:alphaModFix/>
          </a:blip>
          <a:srcRect b="0" l="0" r="0" t="0"/>
          <a:stretch/>
        </p:blipFill>
        <p:spPr>
          <a:xfrm>
            <a:off x="194843" y="2218911"/>
            <a:ext cx="3873713" cy="25777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Google Shape;304;p23"/>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305" name="Google Shape;305;p23"/>
          <p:cNvSpPr txBox="1"/>
          <p:nvPr>
            <p:ph idx="1" type="subTitle"/>
          </p:nvPr>
        </p:nvSpPr>
        <p:spPr>
          <a:xfrm>
            <a:off x="424775" y="992221"/>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rPr lang="en-US" sz="2600">
                <a:latin typeface="Times New Roman"/>
                <a:ea typeface="Times New Roman"/>
                <a:cs typeface="Times New Roman"/>
                <a:sym typeface="Times New Roman"/>
              </a:rPr>
              <a:t>https://www.youtube.com/watch?v=t1hMBnIMt5I</a:t>
            </a:r>
            <a:endParaRPr/>
          </a:p>
        </p:txBody>
      </p:sp>
      <p:sp>
        <p:nvSpPr>
          <p:cNvPr id="306" name="Google Shape;306;p23"/>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307" name="Google Shape;307;p23"/>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308" name="Google Shape;308;p23"/>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24"/>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314" name="Google Shape;314;p24"/>
          <p:cNvSpPr txBox="1"/>
          <p:nvPr>
            <p:ph idx="1" type="subTitle"/>
          </p:nvPr>
        </p:nvSpPr>
        <p:spPr>
          <a:xfrm>
            <a:off x="424775" y="992221"/>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600"/>
              <a:buNone/>
            </a:pPr>
            <a:r>
              <a:rPr lang="en-US" sz="2600">
                <a:solidFill>
                  <a:srgbClr val="A56565"/>
                </a:solidFill>
                <a:latin typeface="Times New Roman"/>
                <a:ea typeface="Times New Roman"/>
                <a:cs typeface="Times New Roman"/>
                <a:sym typeface="Times New Roman"/>
              </a:rPr>
              <a:t>SENIOR BLOG</a:t>
            </a:r>
            <a:endParaRPr/>
          </a:p>
          <a:p>
            <a:pPr indent="0" lvl="0" marL="0" rtl="0" algn="ctr">
              <a:lnSpc>
                <a:spcPct val="90000"/>
              </a:lnSpc>
              <a:spcBef>
                <a:spcPts val="1000"/>
              </a:spcBef>
              <a:spcAft>
                <a:spcPts val="0"/>
              </a:spcAft>
              <a:buClr>
                <a:schemeClr val="dk1"/>
              </a:buClr>
              <a:buSzPts val="2600"/>
              <a:buNone/>
            </a:pPr>
            <a:r>
              <a:t/>
            </a:r>
            <a:endParaRPr sz="2600">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600"/>
              <a:buNone/>
            </a:pPr>
            <a:r>
              <a:rPr lang="en-US" sz="2600">
                <a:solidFill>
                  <a:srgbClr val="A56565"/>
                </a:solidFill>
                <a:latin typeface="Times New Roman"/>
                <a:ea typeface="Times New Roman"/>
                <a:cs typeface="Times New Roman"/>
                <a:sym typeface="Times New Roman"/>
              </a:rPr>
              <a:t>YOUR MESSAGE TO GENERATIONS IS ....</a:t>
            </a:r>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315" name="Google Shape;315;p24"/>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316" name="Google Shape;316;p24"/>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317" name="Google Shape;317;p24"/>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318" name="Google Shape;318;p24"/>
          <p:cNvPicPr preferRelativeResize="0"/>
          <p:nvPr/>
        </p:nvPicPr>
        <p:blipFill rotWithShape="1">
          <a:blip r:embed="rId5">
            <a:alphaModFix/>
          </a:blip>
          <a:srcRect b="0" l="0" r="0" t="0"/>
          <a:stretch/>
        </p:blipFill>
        <p:spPr>
          <a:xfrm>
            <a:off x="4591455" y="3160334"/>
            <a:ext cx="2049091" cy="27356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p25"/>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324" name="Google Shape;324;p25"/>
          <p:cNvSpPr txBox="1"/>
          <p:nvPr>
            <p:ph idx="1" type="subTitle"/>
          </p:nvPr>
        </p:nvSpPr>
        <p:spPr>
          <a:xfrm>
            <a:off x="424775" y="992221"/>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325" name="Google Shape;325;p25"/>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326" name="Google Shape;326;p25"/>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327" name="Google Shape;327;p25"/>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328" name="Google Shape;328;p25"/>
          <p:cNvPicPr preferRelativeResize="0"/>
          <p:nvPr/>
        </p:nvPicPr>
        <p:blipFill rotWithShape="1">
          <a:blip r:embed="rId5">
            <a:alphaModFix/>
          </a:blip>
          <a:srcRect b="0" l="0" r="0" t="0"/>
          <a:stretch/>
        </p:blipFill>
        <p:spPr>
          <a:xfrm>
            <a:off x="2621902" y="2328998"/>
            <a:ext cx="4693299" cy="3612186"/>
          </a:xfrm>
          <a:prstGeom prst="rect">
            <a:avLst/>
          </a:prstGeom>
          <a:noFill/>
          <a:ln>
            <a:noFill/>
          </a:ln>
          <a:effectLst>
            <a:outerShdw blurRad="292100" rotWithShape="0" algn="tl" dir="2700000" dist="139700">
              <a:srgbClr val="333333">
                <a:alpha val="64705"/>
              </a:srgbClr>
            </a:outerShdw>
          </a:effectLst>
        </p:spPr>
      </p:pic>
      <p:sp>
        <p:nvSpPr>
          <p:cNvPr id="329" name="Google Shape;329;p25"/>
          <p:cNvSpPr txBox="1"/>
          <p:nvPr/>
        </p:nvSpPr>
        <p:spPr>
          <a:xfrm>
            <a:off x="2743200" y="1191700"/>
            <a:ext cx="4693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Times New Roman"/>
                <a:ea typeface="Times New Roman"/>
                <a:cs typeface="Times New Roman"/>
                <a:sym typeface="Times New Roman"/>
              </a:rPr>
              <a:t>THANK YOU FOR YOUR ATTENTION!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3"/>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04" name="Google Shape;104;p3"/>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800"/>
              <a:buNone/>
            </a:pPr>
            <a:r>
              <a:rPr lang="en-US" sz="2800">
                <a:solidFill>
                  <a:srgbClr val="A56565"/>
                </a:solidFill>
                <a:latin typeface="Times New Roman"/>
                <a:ea typeface="Times New Roman"/>
                <a:cs typeface="Times New Roman"/>
                <a:sym typeface="Times New Roman"/>
              </a:rPr>
              <a:t>Shop online safely</a:t>
            </a:r>
            <a:endParaRPr sz="2800">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105" name="Google Shape;105;p3"/>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06" name="Google Shape;106;p3"/>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07" name="Google Shape;107;p3"/>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08" name="Google Shape;108;p3"/>
          <p:cNvSpPr txBox="1"/>
          <p:nvPr/>
        </p:nvSpPr>
        <p:spPr>
          <a:xfrm>
            <a:off x="1637559" y="2399806"/>
            <a:ext cx="7575600" cy="22164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Verification seal and certificates</a:t>
            </a:r>
            <a:endParaRPr b="1" sz="2000">
              <a:solidFill>
                <a:schemeClr val="dk1"/>
              </a:solidFill>
              <a:latin typeface="Times New Roman"/>
              <a:ea typeface="Times New Roman"/>
              <a:cs typeface="Times New Roman"/>
              <a:sym typeface="Times New Roman"/>
            </a:endParaRPr>
          </a:p>
          <a:p>
            <a:pPr indent="-342900" lvl="0" marL="342900" marR="0" rtl="0" algn="just">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Check reviews</a:t>
            </a:r>
            <a:endParaRPr b="1" sz="2000">
              <a:solidFill>
                <a:schemeClr val="dk1"/>
              </a:solidFill>
              <a:latin typeface="Times New Roman"/>
              <a:ea typeface="Times New Roman"/>
              <a:cs typeface="Times New Roman"/>
              <a:sym typeface="Times New Roman"/>
            </a:endParaRPr>
          </a:p>
          <a:p>
            <a:pPr indent="-342900" lvl="0" marL="342900" marR="0" rtl="0" algn="just">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Shipping costs and returns: </a:t>
            </a:r>
            <a:endParaRPr b="1" sz="2000">
              <a:solidFill>
                <a:schemeClr val="dk1"/>
              </a:solidFill>
              <a:latin typeface="Times New Roman"/>
              <a:ea typeface="Times New Roman"/>
              <a:cs typeface="Times New Roman"/>
              <a:sym typeface="Times New Roman"/>
            </a:endParaRPr>
          </a:p>
          <a:p>
            <a:pPr indent="-342900" lvl="0" marL="342900" marR="0" rtl="0" algn="just">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Store origin</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
        <p:nvSpPr>
          <p:cNvPr id="109" name="Google Shape;109;p3"/>
          <p:cNvSpPr/>
          <p:nvPr/>
        </p:nvSpPr>
        <p:spPr>
          <a:xfrm rot="2143289">
            <a:off x="6618320" y="1427812"/>
            <a:ext cx="1516888" cy="3005649"/>
          </a:xfrm>
          <a:prstGeom prst="curvedLeftArrow">
            <a:avLst>
              <a:gd fmla="val 25000" name="adj1"/>
              <a:gd fmla="val 50000" name="adj2"/>
              <a:gd fmla="val 25000" name="adj3"/>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4"/>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15" name="Google Shape;115;p4"/>
          <p:cNvSpPr txBox="1"/>
          <p:nvPr>
            <p:ph idx="1" type="subTitle"/>
          </p:nvPr>
        </p:nvSpPr>
        <p:spPr>
          <a:xfrm>
            <a:off x="318341" y="823221"/>
            <a:ext cx="9604442" cy="4464996"/>
          </a:xfrm>
          <a:prstGeom prst="rect">
            <a:avLst/>
          </a:prstGeom>
          <a:noFill/>
          <a:ln>
            <a:noFill/>
          </a:ln>
        </p:spPr>
        <p:txBody>
          <a:bodyPr anchorCtr="0" anchor="t" bIns="45700" lIns="91425" spcFirstLastPara="1" rIns="91425" wrap="square" tIns="45700">
            <a:normAutofit/>
          </a:bodyPr>
          <a:lstStyle/>
          <a:p>
            <a:pPr indent="0" lvl="0" marL="0" rtl="0" algn="ctr">
              <a:spcBef>
                <a:spcPts val="1000"/>
              </a:spcBef>
              <a:spcAft>
                <a:spcPts val="0"/>
              </a:spcAft>
              <a:buClr>
                <a:srgbClr val="A56565"/>
              </a:buClr>
              <a:buSzPts val="2800"/>
              <a:buNone/>
            </a:pPr>
            <a:r>
              <a:rPr lang="en-US" sz="2800">
                <a:solidFill>
                  <a:srgbClr val="A56565"/>
                </a:solidFill>
                <a:latin typeface="Times New Roman"/>
                <a:ea typeface="Times New Roman"/>
                <a:cs typeface="Times New Roman"/>
                <a:sym typeface="Times New Roman"/>
              </a:rPr>
              <a:t>Shop online safely</a:t>
            </a:r>
            <a:endParaRPr sz="2800">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2600"/>
              <a:buNone/>
            </a:pPr>
            <a:r>
              <a:t/>
            </a:r>
            <a:endParaRPr sz="2600">
              <a:latin typeface="Times New Roman"/>
              <a:ea typeface="Times New Roman"/>
              <a:cs typeface="Times New Roman"/>
              <a:sym typeface="Times New Roman"/>
            </a:endParaRPr>
          </a:p>
        </p:txBody>
      </p:sp>
      <p:sp>
        <p:nvSpPr>
          <p:cNvPr id="116" name="Google Shape;116;p4"/>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17" name="Google Shape;117;p4"/>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18" name="Google Shape;118;p4"/>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19" name="Google Shape;119;p4"/>
          <p:cNvSpPr txBox="1"/>
          <p:nvPr/>
        </p:nvSpPr>
        <p:spPr>
          <a:xfrm>
            <a:off x="763172" y="2408523"/>
            <a:ext cx="7575600" cy="17856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000">
                <a:solidFill>
                  <a:srgbClr val="A56565"/>
                </a:solidFill>
                <a:latin typeface="Times New Roman"/>
                <a:ea typeface="Times New Roman"/>
                <a:cs typeface="Times New Roman"/>
                <a:sym typeface="Times New Roman"/>
              </a:rPr>
              <a:t>Fake reviews </a:t>
            </a:r>
            <a:r>
              <a:rPr b="1" i="1" lang="en-US" sz="2000">
                <a:solidFill>
                  <a:srgbClr val="A56565"/>
                </a:solidFill>
                <a:latin typeface="Times New Roman"/>
                <a:ea typeface="Times New Roman"/>
                <a:cs typeface="Times New Roman"/>
                <a:sym typeface="Times New Roman"/>
              </a:rPr>
              <a:t> </a:t>
            </a:r>
            <a:r>
              <a:rPr b="1" i="1" lang="en-US" sz="2000">
                <a:solidFill>
                  <a:schemeClr val="dk1"/>
                </a:solidFill>
                <a:latin typeface="Times New Roman"/>
                <a:ea typeface="Times New Roman"/>
                <a:cs typeface="Times New Roman"/>
                <a:sym typeface="Times New Roman"/>
              </a:rPr>
              <a:t>can be recognised by overly positive wording that sounds almost promotional, or by the fact that many positive reviews for a product have been written on a website in a very short space of time.</a:t>
            </a:r>
            <a:endParaRPr b="1" i="1"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5"/>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25" name="Google Shape;125;p5"/>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spcBef>
                <a:spcPts val="1000"/>
              </a:spcBef>
              <a:spcAft>
                <a:spcPts val="0"/>
              </a:spcAft>
              <a:buClr>
                <a:srgbClr val="A56565"/>
              </a:buClr>
              <a:buSzPts val="2800"/>
              <a:buNone/>
            </a:pPr>
            <a:r>
              <a:rPr lang="en-US" sz="2800">
                <a:solidFill>
                  <a:srgbClr val="A56565"/>
                </a:solidFill>
                <a:latin typeface="Times New Roman"/>
                <a:ea typeface="Times New Roman"/>
                <a:cs typeface="Times New Roman"/>
                <a:sym typeface="Times New Roman"/>
              </a:rPr>
              <a:t>Shop online safely</a:t>
            </a:r>
            <a:endParaRPr sz="2800">
              <a:solidFill>
                <a:srgbClr val="A56565"/>
              </a:solidFill>
              <a:latin typeface="Times New Roman"/>
              <a:ea typeface="Times New Roman"/>
              <a:cs typeface="Times New Roman"/>
              <a:sym typeface="Times New Roman"/>
            </a:endParaRPr>
          </a:p>
        </p:txBody>
      </p:sp>
      <p:sp>
        <p:nvSpPr>
          <p:cNvPr id="126" name="Google Shape;126;p5"/>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27" name="Google Shape;127;p5"/>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28" name="Google Shape;128;p5"/>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29" name="Google Shape;129;p5"/>
          <p:cNvSpPr txBox="1"/>
          <p:nvPr/>
        </p:nvSpPr>
        <p:spPr>
          <a:xfrm>
            <a:off x="733792" y="2713279"/>
            <a:ext cx="75756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Application</a:t>
            </a:r>
            <a:endParaRPr b="1" i="1" sz="24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SzPts val="1100"/>
              <a:buNone/>
            </a:pPr>
            <a:r>
              <a:rPr b="1" i="1" lang="en-US" sz="2400">
                <a:solidFill>
                  <a:schemeClr val="dk1"/>
                </a:solidFill>
                <a:latin typeface="Times New Roman"/>
                <a:ea typeface="Times New Roman"/>
                <a:cs typeface="Times New Roman"/>
                <a:sym typeface="Times New Roman"/>
              </a:rPr>
              <a:t>We will divide into 5 groups. We will analyse together safe and dangerous sites.</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7"/>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35" name="Google Shape;135;p7"/>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Online shopping</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-safe payment methods-</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rgbClr val="A56565"/>
              </a:buClr>
              <a:buSzPts val="2400"/>
              <a:buNone/>
            </a:pPr>
            <a:r>
              <a:t/>
            </a:r>
            <a:endParaRPr b="1">
              <a:solidFill>
                <a:srgbClr val="A56565"/>
              </a:solidFill>
              <a:latin typeface="Times New Roman"/>
              <a:ea typeface="Times New Roman"/>
              <a:cs typeface="Times New Roman"/>
              <a:sym typeface="Times New Roman"/>
            </a:endParaRPr>
          </a:p>
        </p:txBody>
      </p:sp>
      <p:sp>
        <p:nvSpPr>
          <p:cNvPr id="136" name="Google Shape;136;p7"/>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37" name="Google Shape;137;p7"/>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38" name="Google Shape;138;p7"/>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39" name="Google Shape;139;p7"/>
          <p:cNvSpPr txBox="1"/>
          <p:nvPr/>
        </p:nvSpPr>
        <p:spPr>
          <a:xfrm>
            <a:off x="580292" y="1984307"/>
            <a:ext cx="75756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P</a:t>
            </a:r>
            <a:r>
              <a:rPr b="1" lang="en-US" sz="2400">
                <a:solidFill>
                  <a:schemeClr val="dk1"/>
                </a:solidFill>
                <a:latin typeface="Times New Roman"/>
                <a:ea typeface="Times New Roman"/>
                <a:cs typeface="Times New Roman"/>
                <a:sym typeface="Times New Roman"/>
              </a:rPr>
              <a:t>urchase with d</a:t>
            </a:r>
            <a:r>
              <a:rPr b="1" lang="en-US" sz="2400">
                <a:solidFill>
                  <a:schemeClr val="dk1"/>
                </a:solidFill>
                <a:latin typeface="Times New Roman"/>
                <a:ea typeface="Times New Roman"/>
                <a:cs typeface="Times New Roman"/>
                <a:sym typeface="Times New Roman"/>
              </a:rPr>
              <a:t>elayed payment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Cash on delivery</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Online payment by credit card</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Payment by Paypal</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t/>
            </a:r>
            <a:endParaRPr b="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ts val="1100"/>
              <a:buNone/>
            </a:pPr>
            <a:r>
              <a:rPr b="1" lang="en-US" sz="2400">
                <a:solidFill>
                  <a:schemeClr val="dk1"/>
                </a:solidFill>
                <a:latin typeface="Times New Roman"/>
                <a:ea typeface="Times New Roman"/>
                <a:cs typeface="Times New Roman"/>
                <a:sym typeface="Times New Roman"/>
              </a:rPr>
              <a:t>Payment with a prepaid card</a:t>
            </a:r>
            <a:endParaRPr b="1" sz="2400">
              <a:solidFill>
                <a:schemeClr val="dk1"/>
              </a:solidFill>
              <a:latin typeface="Times New Roman"/>
              <a:ea typeface="Times New Roman"/>
              <a:cs typeface="Times New Roman"/>
              <a:sym typeface="Times New Roman"/>
            </a:endParaRPr>
          </a:p>
        </p:txBody>
      </p:sp>
      <p:pic>
        <p:nvPicPr>
          <p:cNvPr id="140" name="Google Shape;140;p7"/>
          <p:cNvPicPr preferRelativeResize="0"/>
          <p:nvPr/>
        </p:nvPicPr>
        <p:blipFill rotWithShape="1">
          <a:blip r:embed="rId5">
            <a:alphaModFix/>
          </a:blip>
          <a:srcRect b="0" l="0" r="0" t="0"/>
          <a:stretch/>
        </p:blipFill>
        <p:spPr>
          <a:xfrm>
            <a:off x="5369847" y="2158900"/>
            <a:ext cx="3578882" cy="238759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8"/>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46" name="Google Shape;146;p8"/>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Online shopping</a:t>
            </a:r>
            <a:endParaRPr b="1">
              <a:solidFill>
                <a:srgbClr val="A56565"/>
              </a:solidFill>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-safe payment methods-</a:t>
            </a:r>
            <a:endParaRPr b="1">
              <a:solidFill>
                <a:srgbClr val="A56565"/>
              </a:solidFill>
              <a:latin typeface="Times New Roman"/>
              <a:ea typeface="Times New Roman"/>
              <a:cs typeface="Times New Roman"/>
              <a:sym typeface="Times New Roman"/>
            </a:endParaRPr>
          </a:p>
        </p:txBody>
      </p:sp>
      <p:sp>
        <p:nvSpPr>
          <p:cNvPr id="147" name="Google Shape;147;p8"/>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48" name="Google Shape;148;p8"/>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49" name="Google Shape;149;p8"/>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50" name="Google Shape;150;p8"/>
          <p:cNvSpPr txBox="1"/>
          <p:nvPr/>
        </p:nvSpPr>
        <p:spPr>
          <a:xfrm>
            <a:off x="566224" y="2722971"/>
            <a:ext cx="7575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Application</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100"/>
              <a:buFont typeface="Arial"/>
              <a:buNone/>
            </a:pPr>
            <a:r>
              <a:rPr b="1" i="1" lang="en-US" sz="2400">
                <a:solidFill>
                  <a:schemeClr val="dk1"/>
                </a:solidFill>
                <a:latin typeface="Times New Roman"/>
                <a:ea typeface="Times New Roman"/>
                <a:cs typeface="Times New Roman"/>
                <a:sym typeface="Times New Roman"/>
              </a:rPr>
              <a:t>We will be grouped into 5 teams.</a:t>
            </a:r>
            <a:endParaRPr b="1" i="1"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SzPts val="1100"/>
              <a:buNone/>
            </a:pPr>
            <a:r>
              <a:rPr b="1" i="1" lang="en-US" sz="2400">
                <a:solidFill>
                  <a:schemeClr val="dk1"/>
                </a:solidFill>
                <a:latin typeface="Times New Roman"/>
                <a:ea typeface="Times New Roman"/>
                <a:cs typeface="Times New Roman"/>
                <a:sym typeface="Times New Roman"/>
              </a:rPr>
              <a:t>We will discuss the risks and benefits of each method.</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9"/>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56" name="Google Shape;156;p9"/>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Booking a journey</a:t>
            </a:r>
            <a:endParaRPr b="1">
              <a:solidFill>
                <a:srgbClr val="A56565"/>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safely</a:t>
            </a:r>
            <a:endParaRPr b="1">
              <a:solidFill>
                <a:srgbClr val="A56565"/>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A56565"/>
              </a:buClr>
              <a:buSzPts val="2400"/>
              <a:buNone/>
            </a:pPr>
            <a:r>
              <a:t/>
            </a:r>
            <a:endParaRPr b="1">
              <a:solidFill>
                <a:srgbClr val="A56565"/>
              </a:solidFill>
              <a:latin typeface="Times New Roman"/>
              <a:ea typeface="Times New Roman"/>
              <a:cs typeface="Times New Roman"/>
              <a:sym typeface="Times New Roman"/>
            </a:endParaRPr>
          </a:p>
        </p:txBody>
      </p:sp>
      <p:sp>
        <p:nvSpPr>
          <p:cNvPr id="157" name="Google Shape;157;p9"/>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58" name="Google Shape;158;p9"/>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59" name="Google Shape;159;p9"/>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sp>
        <p:nvSpPr>
          <p:cNvPr id="160" name="Google Shape;160;p9"/>
          <p:cNvSpPr/>
          <p:nvPr/>
        </p:nvSpPr>
        <p:spPr>
          <a:xfrm>
            <a:off x="89980" y="1643623"/>
            <a:ext cx="3822896" cy="2496792"/>
          </a:xfrm>
          <a:prstGeom prst="cloud">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 The ad gives full details of the trip</a:t>
            </a:r>
            <a:endParaRPr b="1" sz="2800">
              <a:solidFill>
                <a:schemeClr val="lt1"/>
              </a:solidFill>
              <a:latin typeface="Calibri"/>
              <a:ea typeface="Calibri"/>
              <a:cs typeface="Calibri"/>
              <a:sym typeface="Calibri"/>
            </a:endParaRPr>
          </a:p>
        </p:txBody>
      </p:sp>
      <p:sp>
        <p:nvSpPr>
          <p:cNvPr id="161" name="Google Shape;161;p9"/>
          <p:cNvSpPr/>
          <p:nvPr/>
        </p:nvSpPr>
        <p:spPr>
          <a:xfrm>
            <a:off x="4538336" y="3151163"/>
            <a:ext cx="4127361" cy="2643732"/>
          </a:xfrm>
          <a:prstGeom prst="cloud">
            <a:avLst/>
          </a:prstGeom>
          <a:solidFill>
            <a:srgbClr val="A5656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400">
                <a:solidFill>
                  <a:schemeClr val="lt1"/>
                </a:solidFill>
                <a:latin typeface="Times New Roman"/>
                <a:ea typeface="Times New Roman"/>
                <a:cs typeface="Times New Roman"/>
                <a:sym typeface="Times New Roman"/>
              </a:rPr>
              <a:t>TOUR OPERATOR</a:t>
            </a:r>
            <a:endParaRPr b="1" sz="2400">
              <a:solidFill>
                <a:schemeClr val="lt1"/>
              </a:solidFill>
              <a:latin typeface="Calibri"/>
              <a:ea typeface="Calibri"/>
              <a:cs typeface="Calibri"/>
              <a:sym typeface="Calibri"/>
            </a:endParaRPr>
          </a:p>
        </p:txBody>
      </p:sp>
      <p:cxnSp>
        <p:nvCxnSpPr>
          <p:cNvPr id="162" name="Google Shape;162;p9"/>
          <p:cNvCxnSpPr>
            <a:endCxn id="161" idx="2"/>
          </p:cNvCxnSpPr>
          <p:nvPr/>
        </p:nvCxnSpPr>
        <p:spPr>
          <a:xfrm>
            <a:off x="3221538" y="3741629"/>
            <a:ext cx="1329600" cy="731400"/>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0"/>
          <p:cNvSpPr txBox="1"/>
          <p:nvPr>
            <p:ph type="ctrTitle"/>
          </p:nvPr>
        </p:nvSpPr>
        <p:spPr>
          <a:xfrm>
            <a:off x="1524000" y="815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imes New Roman"/>
              <a:buNone/>
            </a:pPr>
            <a:r>
              <a:rPr lang="en-US">
                <a:latin typeface="Times New Roman"/>
                <a:ea typeface="Times New Roman"/>
                <a:cs typeface="Times New Roman"/>
                <a:sym typeface="Times New Roman"/>
              </a:rPr>
              <a:t>   </a:t>
            </a:r>
            <a:endParaRPr/>
          </a:p>
        </p:txBody>
      </p:sp>
      <p:sp>
        <p:nvSpPr>
          <p:cNvPr id="168" name="Google Shape;168;p10"/>
          <p:cNvSpPr txBox="1"/>
          <p:nvPr>
            <p:ph idx="1" type="subTitle"/>
          </p:nvPr>
        </p:nvSpPr>
        <p:spPr>
          <a:xfrm>
            <a:off x="272919" y="81503"/>
            <a:ext cx="9604442" cy="44649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t/>
            </a:r>
            <a:endParaRPr sz="2600">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Booking a journey</a:t>
            </a:r>
            <a:endParaRPr b="1">
              <a:solidFill>
                <a:srgbClr val="A56565"/>
              </a:solidFill>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en-US">
                <a:solidFill>
                  <a:srgbClr val="A56565"/>
                </a:solidFill>
                <a:latin typeface="Times New Roman"/>
                <a:ea typeface="Times New Roman"/>
                <a:cs typeface="Times New Roman"/>
                <a:sym typeface="Times New Roman"/>
              </a:rPr>
              <a:t>safely</a:t>
            </a:r>
            <a:endParaRPr b="1">
              <a:solidFill>
                <a:srgbClr val="A56565"/>
              </a:solidFill>
              <a:latin typeface="Times New Roman"/>
              <a:ea typeface="Times New Roman"/>
              <a:cs typeface="Times New Roman"/>
              <a:sym typeface="Times New Roman"/>
            </a:endParaRPr>
          </a:p>
        </p:txBody>
      </p:sp>
      <p:sp>
        <p:nvSpPr>
          <p:cNvPr id="169" name="Google Shape;169;p10"/>
          <p:cNvSpPr txBox="1"/>
          <p:nvPr/>
        </p:nvSpPr>
        <p:spPr>
          <a:xfrm>
            <a:off x="89980" y="6231124"/>
            <a:ext cx="60945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1200">
                <a:solidFill>
                  <a:schemeClr val="lt1"/>
                </a:solidFill>
                <a:latin typeface="Times New Roman"/>
                <a:ea typeface="Times New Roman"/>
                <a:cs typeface="Times New Roman"/>
                <a:sym typeface="Times New Roman"/>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a:p>
        </p:txBody>
      </p:sp>
      <p:sp>
        <p:nvSpPr>
          <p:cNvPr id="170" name="Google Shape;170;p10"/>
          <p:cNvSpPr txBox="1"/>
          <p:nvPr/>
        </p:nvSpPr>
        <p:spPr>
          <a:xfrm>
            <a:off x="9054831" y="6231123"/>
            <a:ext cx="60943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Erasmus+ Programme – Strategic Partnership</a:t>
            </a:r>
            <a:endParaRPr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Project : </a:t>
            </a:r>
            <a:r>
              <a:rPr b="1" lang="en-US" sz="1200">
                <a:solidFill>
                  <a:schemeClr val="lt1"/>
                </a:solidFill>
                <a:latin typeface="Times New Roman"/>
                <a:ea typeface="Times New Roman"/>
                <a:cs typeface="Times New Roman"/>
                <a:sym typeface="Times New Roman"/>
              </a:rPr>
              <a:t>2021-2-RO01-KA210-ADU-000048477</a:t>
            </a:r>
            <a:endParaRPr b="1" sz="1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chemeClr val="lt1"/>
                </a:solidFill>
                <a:latin typeface="Times New Roman"/>
                <a:ea typeface="Times New Roman"/>
                <a:cs typeface="Times New Roman"/>
                <a:sym typeface="Times New Roman"/>
              </a:rPr>
              <a:t>Project Title: “Senior in digital era”</a:t>
            </a:r>
            <a:endParaRPr sz="1200">
              <a:solidFill>
                <a:schemeClr val="lt1"/>
              </a:solidFill>
              <a:latin typeface="Times New Roman"/>
              <a:ea typeface="Times New Roman"/>
              <a:cs typeface="Times New Roman"/>
              <a:sym typeface="Times New Roman"/>
            </a:endParaRPr>
          </a:p>
        </p:txBody>
      </p:sp>
      <p:pic>
        <p:nvPicPr>
          <p:cNvPr id="171" name="Google Shape;171;p10"/>
          <p:cNvPicPr preferRelativeResize="0"/>
          <p:nvPr/>
        </p:nvPicPr>
        <p:blipFill rotWithShape="1">
          <a:blip r:embed="rId4">
            <a:alphaModFix/>
          </a:blip>
          <a:srcRect b="0" l="0" r="47809" t="0"/>
          <a:stretch/>
        </p:blipFill>
        <p:spPr>
          <a:xfrm>
            <a:off x="9922783" y="73615"/>
            <a:ext cx="699795" cy="583020"/>
          </a:xfrm>
          <a:prstGeom prst="rect">
            <a:avLst/>
          </a:prstGeom>
          <a:noFill/>
          <a:ln>
            <a:noFill/>
          </a:ln>
        </p:spPr>
      </p:pic>
      <p:pic>
        <p:nvPicPr>
          <p:cNvPr id="172" name="Google Shape;172;p10"/>
          <p:cNvPicPr preferRelativeResize="0"/>
          <p:nvPr/>
        </p:nvPicPr>
        <p:blipFill rotWithShape="1">
          <a:blip r:embed="rId5">
            <a:alphaModFix/>
          </a:blip>
          <a:srcRect b="0" l="0" r="0" t="0"/>
          <a:stretch/>
        </p:blipFill>
        <p:spPr>
          <a:xfrm>
            <a:off x="2561506" y="2469103"/>
            <a:ext cx="5027267" cy="264364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2022-11-21T21:10:51Z</dcterms:created>
  <dc:creator>Villager Romania</dc:creator>
</cp:coreProperties>
</file>