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8"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5" name="Google Shape;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9" name="Google Shape;1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9" name="Google Shape;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3" name="Google Shape;2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7" name="Google Shape;22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7" name="Google Shape;2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9" name="Google Shape;2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0" name="Google Shape;26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70" name="Google Shape;2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91" name="Google Shape;2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02" name="Google Shape;302;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11" name="Google Shape;3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21" name="Google Shape;3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3" name="Google Shape;14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3" name="Google Shape;15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5" name="Google Shape;16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1"/>
        <p:cNvGrpSpPr/>
        <p:nvPr/>
      </p:nvGrpSpPr>
      <p:grpSpPr>
        <a:xfrm>
          <a:off x="0" y="0"/>
          <a:ext cx="0" cy="0"/>
          <a:chOff x="0" y="0"/>
          <a:chExt cx="0" cy="0"/>
        </a:xfrm>
      </p:grpSpPr>
      <p:sp>
        <p:nvSpPr>
          <p:cNvPr id="12" name="Google Shape;1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0"/>
        <p:cNvGrpSpPr/>
        <p:nvPr/>
      </p:nvGrpSpPr>
      <p:grpSpPr>
        <a:xfrm>
          <a:off x="0" y="0"/>
          <a:ext cx="0" cy="0"/>
          <a:chOff x="0" y="0"/>
          <a:chExt cx="0" cy="0"/>
        </a:xfrm>
      </p:grpSpPr>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p/parole.html" TargetMode="Externa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lvl="0"/>
            <a:r>
              <a:rPr lang="el-GR" dirty="0">
                <a:latin typeface="Times New Roman" panose="02020603050405020304"/>
                <a:ea typeface="Times New Roman" panose="02020603050405020304"/>
                <a:cs typeface="Times New Roman" panose="02020603050405020304"/>
                <a:sym typeface="Times New Roman" panose="02020603050405020304"/>
              </a:rPr>
              <a:t>Ηλικιωμένος στην ψηφιακή εποχή
</a:t>
            </a:r>
            <a:endParaRPr dirty="0"/>
          </a:p>
        </p:txBody>
      </p:sp>
      <p:sp>
        <p:nvSpPr>
          <p:cNvPr id="85" name="Google Shape;85;p1"/>
          <p:cNvSpPr txBox="1">
            <a:spLocks noGrp="1"/>
          </p:cNvSpPr>
          <p:nvPr>
            <p:ph type="subTitle" idx="1"/>
          </p:nvPr>
        </p:nvSpPr>
        <p:spPr>
          <a:xfrm>
            <a:off x="1262974" y="3424136"/>
            <a:ext cx="9666051" cy="2516660"/>
          </a:xfrm>
          <a:prstGeom prst="rect">
            <a:avLst/>
          </a:prstGeom>
          <a:noFill/>
          <a:ln>
            <a:noFill/>
          </a:ln>
        </p:spPr>
        <p:txBody>
          <a:bodyPr spcFirstLastPara="1" wrap="square" lIns="91425" tIns="45700" rIns="91425" bIns="45700" anchor="t" anchorCtr="0">
            <a:normAutofit/>
          </a:bodyPr>
          <a:lstStyle/>
          <a:p>
            <a:pPr marL="0" lvl="0" indent="0">
              <a:spcBef>
                <a:spcPts val="0"/>
              </a:spcBef>
              <a:buSzPts val="4000"/>
            </a:pPr>
            <a:r>
              <a:rPr lang="en-US" sz="4000" dirty="0">
                <a:latin typeface="Times New Roman" panose="02020603050405020304"/>
                <a:ea typeface="Times New Roman" panose="02020603050405020304"/>
                <a:cs typeface="Times New Roman" panose="02020603050405020304"/>
                <a:sym typeface="Times New Roman" panose="02020603050405020304"/>
              </a:rPr>
              <a:t>-</a:t>
            </a:r>
            <a:r>
              <a:rPr lang="el-GR" dirty="0">
                <a:latin typeface="Times New Roman" panose="02020603050405020304"/>
                <a:ea typeface="Times New Roman" panose="02020603050405020304"/>
                <a:cs typeface="Times New Roman" panose="02020603050405020304"/>
                <a:sym typeface="Times New Roman" panose="02020603050405020304"/>
              </a:rPr>
              <a:t>Υποστήριξη μαθημάτων-
Ασφάλεια δεδομένων
</a:t>
            </a:r>
            <a:endParaRPr sz="24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87" name="Google Shape;87;p1"/>
          <p:cNvSpPr txBox="1"/>
          <p:nvPr/>
        </p:nvSpPr>
        <p:spPr>
          <a:xfrm>
            <a:off x="8786508" y="6140850"/>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 name="Google Shape;86;p1"/>
          <p:cNvSpPr txBox="1"/>
          <p:nvPr/>
        </p:nvSpPr>
        <p:spPr>
          <a:xfrm>
            <a:off x="0" y="6142990"/>
            <a:ext cx="7418705" cy="643890"/>
          </a:xfrm>
          <a:prstGeom prst="rect">
            <a:avLst/>
          </a:prstGeom>
          <a:noFill/>
          <a:ln>
            <a:noFill/>
          </a:ln>
        </p:spPr>
        <p:txBody>
          <a:bodyPr spcFirstLastPara="1" wrap="square" lIns="91425" tIns="45700" rIns="91425" bIns="45700" anchor="t" anchorCtr="0">
            <a:spAutoFit/>
          </a:bodyPr>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76"/>
        <p:cNvGrpSpPr/>
        <p:nvPr/>
      </p:nvGrpSpPr>
      <p:grpSpPr>
        <a:xfrm>
          <a:off x="0" y="0"/>
          <a:ext cx="0" cy="0"/>
          <a:chOff x="0" y="0"/>
          <a:chExt cx="0" cy="0"/>
        </a:xfrm>
      </p:grpSpPr>
      <p:sp>
        <p:nvSpPr>
          <p:cNvPr id="177" name="Google Shape;177;p11"/>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78" name="Google Shape;178;p11"/>
          <p:cNvSpPr txBox="1">
            <a:spLocks noGrp="1"/>
          </p:cNvSpPr>
          <p:nvPr>
            <p:ph type="subTitle" idx="1"/>
          </p:nvPr>
        </p:nvSpPr>
        <p:spPr>
          <a:xfrm>
            <a:off x="-221658" y="180576"/>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1100"/>
            </a:pPr>
            <a:r>
              <a:rPr lang="el-GR"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Τραπεζικές υπηρεσίες στο 
σπίτι
</a:t>
            </a: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0" name="Google Shape;180;p11"/>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81" name="Google Shape;181;p11"/>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82" name="Google Shape;182;p11"/>
          <p:cNvSpPr/>
          <p:nvPr/>
        </p:nvSpPr>
        <p:spPr>
          <a:xfrm>
            <a:off x="2484557" y="2952307"/>
            <a:ext cx="4191900" cy="2873100"/>
          </a:xfrm>
          <a:prstGeom prst="quadArrowCallout">
            <a:avLst>
              <a:gd name="adj1" fmla="val 18515"/>
              <a:gd name="adj2" fmla="val 18515"/>
              <a:gd name="adj3" fmla="val 18515"/>
              <a:gd name="adj4" fmla="val 48123"/>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HOMEBANKING</a:t>
            </a:r>
            <a:endParaRP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3" name="Google Shape;183;p11"/>
          <p:cNvSpPr txBox="1"/>
          <p:nvPr/>
        </p:nvSpPr>
        <p:spPr>
          <a:xfrm>
            <a:off x="2283612" y="2084875"/>
            <a:ext cx="4593900" cy="1200288"/>
          </a:xfrm>
          <a:prstGeom prst="rect">
            <a:avLst/>
          </a:prstGeom>
          <a:noFill/>
          <a:ln>
            <a:noFill/>
          </a:ln>
        </p:spPr>
        <p:txBody>
          <a:bodyPr spcFirstLastPara="1" wrap="square" lIns="91425" tIns="45700" rIns="91425" bIns="45700" anchor="t" anchorCtr="0">
            <a:spAutoFit/>
          </a:bodyPr>
          <a:lstStyle/>
          <a:p>
            <a:pPr lvl="0"/>
            <a:r>
              <a:rPr lang="el-G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διαχείριση λογαριασμού μέσω διαδικτύου
</a:t>
            </a:r>
            <a:endParaRPr dirty="0"/>
          </a:p>
        </p:txBody>
      </p:sp>
      <p:sp>
        <p:nvSpPr>
          <p:cNvPr id="184" name="Google Shape;184;p11"/>
          <p:cNvSpPr txBox="1"/>
          <p:nvPr/>
        </p:nvSpPr>
        <p:spPr>
          <a:xfrm>
            <a:off x="3448266" y="5825488"/>
            <a:ext cx="22645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24 hours a day</a:t>
            </a:r>
            <a:endParaRPr sz="24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85;p11"/>
          <p:cNvSpPr txBox="1"/>
          <p:nvPr/>
        </p:nvSpPr>
        <p:spPr>
          <a:xfrm>
            <a:off x="6914567" y="3749948"/>
            <a:ext cx="1835700" cy="1569900"/>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l-G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πρόσβαση μέσω
</a:t>
            </a:r>
            <a:r>
              <a:rPr lang="en-US"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smartphone </a:t>
            </a:r>
            <a:endParaRP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lvl="0">
              <a:buSzPts val="1100"/>
            </a:pPr>
            <a:r>
              <a:rPr lang="el-G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ή</a:t>
            </a:r>
            <a:r>
              <a:rPr lang="en-US"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tablet</a:t>
            </a:r>
            <a:endParaRP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6" name="Google Shape;186;p11"/>
          <p:cNvSpPr txBox="1"/>
          <p:nvPr/>
        </p:nvSpPr>
        <p:spPr>
          <a:xfrm>
            <a:off x="359250" y="3429000"/>
            <a:ext cx="2329500" cy="2554505"/>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l-GR" sz="20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Υπάρχουν διαθέσιμα
επιλογές για
επαφή με
τραπεζικούς συμβούλους ή
γραμμές βοήθειας
</a:t>
            </a:r>
            <a:endParaRPr sz="2000" b="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90"/>
        <p:cNvGrpSpPr/>
        <p:nvPr/>
      </p:nvGrpSpPr>
      <p:grpSpPr>
        <a:xfrm>
          <a:off x="0" y="0"/>
          <a:ext cx="0" cy="0"/>
          <a:chOff x="0" y="0"/>
          <a:chExt cx="0" cy="0"/>
        </a:xfrm>
      </p:grpSpPr>
      <p:sp>
        <p:nvSpPr>
          <p:cNvPr id="191" name="Google Shape;191;p12"/>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92" name="Google Shape;192;p12"/>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1100"/>
            </a:pPr>
            <a:r>
              <a:rPr lang="el-GR"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Τραπεζικές υπηρεσίες στο 
σπίτι
</a:t>
            </a:r>
            <a:endParaRPr sz="2800"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4" name="Google Shape;194;p12"/>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5" name="Google Shape;195;p12"/>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96" name="Google Shape;196;p12"/>
          <p:cNvSpPr txBox="1"/>
          <p:nvPr/>
        </p:nvSpPr>
        <p:spPr>
          <a:xfrm>
            <a:off x="749104" y="2549619"/>
            <a:ext cx="7575600" cy="2308284"/>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r>
              <a:rPr lang="el-GR"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Εφαρμογή
Ομίλησε σε 5 ομάδες.
Θα συζητήσουμε τα πλεονεκτήματα και τους κινδύνους 
σχετικά με την οικιακή τραπεζική.
* Σε κάθε ομάδα θα υπάρχουν 3 άτομα*
</a:t>
            </a:r>
            <a:endParaRPr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00"/>
        <p:cNvGrpSpPr/>
        <p:nvPr/>
      </p:nvGrpSpPr>
      <p:grpSpPr>
        <a:xfrm>
          <a:off x="0" y="0"/>
          <a:ext cx="0" cy="0"/>
          <a:chOff x="0" y="0"/>
          <a:chExt cx="0" cy="0"/>
        </a:xfrm>
      </p:grpSpPr>
      <p:sp>
        <p:nvSpPr>
          <p:cNvPr id="201" name="Google Shape;201;p13"/>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02" name="Google Shape;202;p13"/>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Clr>
                <a:srgbClr val="A56565"/>
              </a:buClr>
              <a:buSzPts val="2600"/>
            </a:pPr>
            <a:r>
              <a:rPr lang="el-GR" sz="2600"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Ασφάλεια έξυπνων τηλεφώνων
</a:t>
            </a:r>
            <a:endParaRPr sz="2600"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4" name="Google Shape;204;p13"/>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5" name="Google Shape;205;p13"/>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06" name="Google Shape;206;p13"/>
          <p:cNvSpPr txBox="1"/>
          <p:nvPr/>
        </p:nvSpPr>
        <p:spPr>
          <a:xfrm>
            <a:off x="411480" y="2476991"/>
            <a:ext cx="7575452" cy="707846"/>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Κωδικός PIN για την κάρτα SIM
</a:t>
            </a:r>
            <a:endParaRPr sz="20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207;p13"/>
          <p:cNvSpPr txBox="1"/>
          <p:nvPr/>
        </p:nvSpPr>
        <p:spPr>
          <a:xfrm>
            <a:off x="4199206" y="2469103"/>
            <a:ext cx="7575452" cy="707846"/>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Ορισμός κλειδώματος οθόνης
</a:t>
            </a:r>
            <a:endParaRPr sz="20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8" name="Google Shape;208;p13"/>
          <p:cNvSpPr txBox="1"/>
          <p:nvPr/>
        </p:nvSpPr>
        <p:spPr>
          <a:xfrm>
            <a:off x="1287414" y="3591577"/>
            <a:ext cx="7575452" cy="707846"/>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Έλεγχος για ενημερώσεις
</a:t>
            </a:r>
            <a:endParaRPr sz="20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9" name="Google Shape;209;p13"/>
          <p:cNvSpPr txBox="1"/>
          <p:nvPr/>
        </p:nvSpPr>
        <p:spPr>
          <a:xfrm>
            <a:off x="5267105" y="3618435"/>
            <a:ext cx="7575452" cy="707846"/>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Να μην ανοίγουν σύνδεσμοι
</a:t>
            </a:r>
            <a:endParaRPr sz="2000"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10" name="Google Shape;210;p13"/>
          <p:cNvPicPr preferRelativeResize="0"/>
          <p:nvPr/>
        </p:nvPicPr>
        <p:blipFill rotWithShape="1">
          <a:blip r:embed="rId3"/>
          <a:srcRect t="889" r="27643" b="15613"/>
          <a:stretch>
            <a:fillRect/>
          </a:stretch>
        </p:blipFill>
        <p:spPr>
          <a:xfrm>
            <a:off x="3546621" y="4254326"/>
            <a:ext cx="2549379" cy="1658705"/>
          </a:xfrm>
          <a:prstGeom prst="roundRect">
            <a:avLst>
              <a:gd name="adj" fmla="val 8594"/>
            </a:avLst>
          </a:prstGeom>
          <a:solidFill>
            <a:srgbClr val="ECECEC"/>
          </a:solidFill>
          <a:ln>
            <a:noFill/>
          </a:ln>
          <a:effectLst>
            <a:reflection stA="38000" endPos="28000" dist="5000" dir="5400000" sy="-100000" algn="bl" rotWithShape="0"/>
          </a:effectLst>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14"/>
        <p:cNvGrpSpPr/>
        <p:nvPr/>
      </p:nvGrpSpPr>
      <p:grpSpPr>
        <a:xfrm>
          <a:off x="0" y="0"/>
          <a:ext cx="0" cy="0"/>
          <a:chOff x="0" y="0"/>
          <a:chExt cx="0" cy="0"/>
        </a:xfrm>
      </p:grpSpPr>
      <p:sp>
        <p:nvSpPr>
          <p:cNvPr id="215" name="Google Shape;215;p15"/>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16" name="Google Shape;216;p15"/>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nSpc>
                <a:spcPct val="150000"/>
              </a:lnSpc>
              <a:buClr>
                <a:srgbClr val="A56565"/>
              </a:buClr>
            </a:pPr>
            <a:r>
              <a:rPr lang="el-GR"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Συμβουλές για ασφαλή πλοήγηση στο διαδίκτυο
</a:t>
            </a:r>
            <a:endParaRPr dirty="0">
              <a:solidFill>
                <a:srgbClr val="A56565"/>
              </a:solidFill>
              <a:latin typeface="Calibri" panose="020F0502020204030204"/>
              <a:ea typeface="Calibri" panose="020F0502020204030204"/>
              <a:cs typeface="Calibri" panose="020F0502020204030204"/>
              <a:sym typeface="Calibri" panose="020F0502020204030204"/>
            </a:endParaRPr>
          </a:p>
        </p:txBody>
      </p:sp>
      <p:sp>
        <p:nvSpPr>
          <p:cNvPr id="218" name="Google Shape;218;p15"/>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19" name="Google Shape;219;p15"/>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20" name="Google Shape;220;p15"/>
          <p:cNvSpPr/>
          <p:nvPr/>
        </p:nvSpPr>
        <p:spPr>
          <a:xfrm>
            <a:off x="4003178" y="3560002"/>
            <a:ext cx="3403483" cy="1972994"/>
          </a:xfrm>
          <a:prstGeom prst="cloud">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100"/>
            </a:pPr>
            <a:r>
              <a:rPr lang="el-GR" sz="2400" b="1" dirty="0">
                <a:solidFill>
                  <a:schemeClr val="lt1"/>
                </a:solidFill>
                <a:latin typeface="Times New Roman" panose="02020603050405020304"/>
                <a:ea typeface="Times New Roman" panose="02020603050405020304"/>
                <a:cs typeface="Times New Roman" panose="02020603050405020304"/>
                <a:sym typeface="Times New Roman" panose="02020603050405020304"/>
              </a:rPr>
              <a:t>Αποδοτικός
Κωδικούς Πρόσβασης 
</a:t>
            </a:r>
            <a:endParaRPr sz="2400" b="1" dirty="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1" name="Google Shape;221;p15"/>
          <p:cNvSpPr/>
          <p:nvPr/>
        </p:nvSpPr>
        <p:spPr>
          <a:xfrm>
            <a:off x="272919" y="1881554"/>
            <a:ext cx="3403483" cy="1972994"/>
          </a:xfrm>
          <a:prstGeom prst="cloud">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100"/>
            </a:pPr>
            <a:r>
              <a:rPr lang="el-GR" sz="2400" dirty="0">
                <a:solidFill>
                  <a:schemeClr val="lt1"/>
                </a:solidFill>
                <a:latin typeface="Times New Roman" panose="02020603050405020304"/>
                <a:ea typeface="Times New Roman" panose="02020603050405020304"/>
                <a:cs typeface="Times New Roman" panose="02020603050405020304"/>
                <a:sym typeface="Times New Roman" panose="02020603050405020304"/>
              </a:rPr>
              <a:t>ΓΕΝΙΚΕΣ ΟΔΗΓΙΕΣ
</a:t>
            </a:r>
            <a:endParaRPr sz="2400" dirty="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2" name="Google Shape;222;p15"/>
          <p:cNvSpPr txBox="1"/>
          <p:nvPr/>
        </p:nvSpPr>
        <p:spPr>
          <a:xfrm>
            <a:off x="1524000" y="410776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3" name="Google Shape;223;p15"/>
          <p:cNvSpPr txBox="1"/>
          <p:nvPr/>
        </p:nvSpPr>
        <p:spPr>
          <a:xfrm>
            <a:off x="400910" y="3890064"/>
            <a:ext cx="3602400" cy="1754286"/>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chemeClr val="dk1"/>
              </a:buClr>
              <a:buSzPts val="1800"/>
              <a:buFont typeface="Times New Roman" panose="02020603050405020304"/>
              <a:buChar char="●"/>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https-http</a:t>
            </a:r>
            <a:endParaRP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42900">
              <a:buClr>
                <a:schemeClr val="dk1"/>
              </a:buClr>
              <a:buSzPts val="1800"/>
              <a:buFont typeface="Times New Roman" panose="02020603050405020304"/>
              <a:buChar char="●"/>
            </a:pP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Προστατέψτε το οικιακό σας δίκτυο
Να μην γίνεται λήψη αρχείων και άγνωστων συνημμένων 
</a:t>
            </a:r>
            <a:endParaRP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4" name="Google Shape;224;p15"/>
          <p:cNvSpPr/>
          <p:nvPr/>
        </p:nvSpPr>
        <p:spPr>
          <a:xfrm>
            <a:off x="5472332" y="5532996"/>
            <a:ext cx="464234" cy="646331"/>
          </a:xfrm>
          <a:prstGeom prst="downArrow">
            <a:avLst>
              <a:gd name="adj1" fmla="val 50000"/>
              <a:gd name="adj2" fmla="val 50000"/>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28"/>
        <p:cNvGrpSpPr/>
        <p:nvPr/>
      </p:nvGrpSpPr>
      <p:grpSpPr>
        <a:xfrm>
          <a:off x="0" y="0"/>
          <a:ext cx="0" cy="0"/>
          <a:chOff x="0" y="0"/>
          <a:chExt cx="0" cy="0"/>
        </a:xfrm>
      </p:grpSpPr>
      <p:sp>
        <p:nvSpPr>
          <p:cNvPr id="229" name="Google Shape;229;p16"/>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30" name="Google Shape;230;p16"/>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1100"/>
            </a:pPr>
            <a:r>
              <a:rPr lang="el-GR"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Προστασία του λογαριασμού ηλεκτρονικού ταχυδρομείου, του απορρήτου και του απορρήτου σας
 προσωπικά δεδομένα σχετικά με
 κοινωνικά δίκτυα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232" name="Google Shape;232;p16"/>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3" name="Google Shape;233;p16"/>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34" name="Google Shape;234;p16"/>
          <p:cNvPicPr preferRelativeResize="0"/>
          <p:nvPr/>
        </p:nvPicPr>
        <p:blipFill rotWithShape="1">
          <a:blip r:embed="rId3"/>
          <a:srcRect/>
          <a:stretch>
            <a:fillRect/>
          </a:stretch>
        </p:blipFill>
        <p:spPr>
          <a:xfrm>
            <a:off x="2402173" y="2677988"/>
            <a:ext cx="5247005" cy="2951480"/>
          </a:xfrm>
          <a:prstGeom prst="roundRect">
            <a:avLst>
              <a:gd name="adj" fmla="val 8594"/>
            </a:avLst>
          </a:prstGeom>
          <a:solidFill>
            <a:srgbClr val="ECECEC"/>
          </a:solidFill>
          <a:ln>
            <a:noFill/>
          </a:ln>
          <a:effectLst>
            <a:reflection stA="38000" endPos="28000" dist="5000" dir="5400000" sy="-100000" algn="bl" rotWithShape="0"/>
          </a:effectLst>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38"/>
        <p:cNvGrpSpPr/>
        <p:nvPr/>
      </p:nvGrpSpPr>
      <p:grpSpPr>
        <a:xfrm>
          <a:off x="0" y="0"/>
          <a:ext cx="0" cy="0"/>
          <a:chOff x="0" y="0"/>
          <a:chExt cx="0" cy="0"/>
        </a:xfrm>
      </p:grpSpPr>
      <p:sp>
        <p:nvSpPr>
          <p:cNvPr id="239" name="Google Shape;239;p17"/>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40" name="Google Shape;240;p17"/>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2600"/>
            </a:pPr>
            <a:r>
              <a:rPr lang="el-GR" sz="2600" dirty="0">
                <a:latin typeface="Times New Roman" panose="02020603050405020304"/>
                <a:ea typeface="Times New Roman" panose="02020603050405020304"/>
                <a:cs typeface="Times New Roman" panose="02020603050405020304"/>
                <a:sym typeface="Times New Roman" panose="02020603050405020304"/>
              </a:rPr>
              <a:t>ΚΩΔΙΚΟΙ ΑΠΟΛΟΓΙΣΜΟΥ ΑΣΦΑΛΕΙΑΣ
</a:t>
            </a:r>
            <a:endParaRPr dirty="0"/>
          </a:p>
        </p:txBody>
      </p:sp>
      <p:sp>
        <p:nvSpPr>
          <p:cNvPr id="242" name="Google Shape;242;p17"/>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43" name="Google Shape;243;p17"/>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44" name="Google Shape;244;p17"/>
          <p:cNvSpPr txBox="1"/>
          <p:nvPr/>
        </p:nvSpPr>
        <p:spPr>
          <a:xfrm>
            <a:off x="632299" y="1653702"/>
            <a:ext cx="5045100" cy="1754286"/>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Οι κωδικοί πρόσβασης πρέπει να είναι όσο το δυνατόν πιο ασφαλείς:
EX: Ονομάζομαι Ιωάννα και έχω 2 κόρες!
Λέξη:
</a:t>
            </a:r>
            <a:r>
              <a:rPr lang="en-US" sz="1800"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M</a:t>
            </a:r>
            <a:r>
              <a:rPr lang="en-US" sz="1800" dirty="0">
                <a:solidFill>
                  <a:srgbClr val="4A86E8"/>
                </a:solidFill>
                <a:latin typeface="Times New Roman" panose="02020603050405020304"/>
                <a:ea typeface="Times New Roman" panose="02020603050405020304"/>
                <a:cs typeface="Times New Roman" panose="02020603050405020304"/>
                <a:sym typeface="Times New Roman" panose="02020603050405020304"/>
              </a:rPr>
              <a:t>n</a:t>
            </a:r>
            <a:r>
              <a:rPr lang="en-US" sz="1800" dirty="0">
                <a:solidFill>
                  <a:schemeClr val="accent6"/>
                </a:solidFill>
                <a:latin typeface="Times New Roman" panose="02020603050405020304"/>
                <a:ea typeface="Times New Roman" panose="02020603050405020304"/>
                <a:cs typeface="Times New Roman" panose="02020603050405020304"/>
                <a:sym typeface="Times New Roman" panose="02020603050405020304"/>
              </a:rPr>
              <a:t>i</a:t>
            </a:r>
            <a:r>
              <a:rPr lang="en-US" sz="1800" dirty="0">
                <a:solidFill>
                  <a:schemeClr val="accent4"/>
                </a:solidFill>
                <a:latin typeface="Times New Roman" panose="02020603050405020304"/>
                <a:ea typeface="Times New Roman" panose="02020603050405020304"/>
                <a:cs typeface="Times New Roman" panose="02020603050405020304"/>
                <a:sym typeface="Times New Roman" panose="02020603050405020304"/>
              </a:rPr>
              <a:t>Io</a:t>
            </a:r>
            <a:r>
              <a:rPr lang="en-US" sz="1800" dirty="0">
                <a:solidFill>
                  <a:srgbClr val="00FF00"/>
                </a:solidFill>
                <a:latin typeface="Times New Roman" panose="02020603050405020304"/>
                <a:ea typeface="Times New Roman" panose="02020603050405020304"/>
                <a:cs typeface="Times New Roman" panose="02020603050405020304"/>
                <a:sym typeface="Times New Roman" panose="02020603050405020304"/>
              </a:rPr>
              <a:t>a</a:t>
            </a:r>
            <a:r>
              <a:rPr lang="en-US" sz="1800" dirty="0">
                <a:solidFill>
                  <a:srgbClr val="FF00FF"/>
                </a:solidFill>
                <a:latin typeface="Times New Roman" panose="02020603050405020304"/>
                <a:ea typeface="Times New Roman" panose="02020603050405020304"/>
                <a:cs typeface="Times New Roman" panose="02020603050405020304"/>
                <a:sym typeface="Times New Roman" panose="02020603050405020304"/>
              </a:rPr>
              <a:t>h</a:t>
            </a:r>
            <a:r>
              <a:rPr lang="en-US" sz="1800"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2</a:t>
            </a:r>
            <a:r>
              <a:rPr lang="en-US" sz="1800" dirty="0">
                <a:solidFill>
                  <a:srgbClr val="7030A0"/>
                </a:solidFill>
                <a:latin typeface="Times New Roman" panose="02020603050405020304"/>
                <a:ea typeface="Times New Roman" panose="02020603050405020304"/>
                <a:cs typeface="Times New Roman" panose="02020603050405020304"/>
                <a:sym typeface="Times New Roman" panose="02020603050405020304"/>
              </a:rPr>
              <a:t>d</a:t>
            </a: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45" name="Google Shape;245;p17"/>
          <p:cNvPicPr preferRelativeResize="0"/>
          <p:nvPr/>
        </p:nvPicPr>
        <p:blipFill rotWithShape="1">
          <a:blip r:embed="rId3"/>
          <a:srcRect/>
          <a:stretch>
            <a:fillRect/>
          </a:stretch>
        </p:blipFill>
        <p:spPr>
          <a:xfrm>
            <a:off x="3290429" y="2469103"/>
            <a:ext cx="4996536" cy="3326860"/>
          </a:xfrm>
          <a:prstGeom prst="rect">
            <a:avLst/>
          </a:prstGeom>
          <a:noFill/>
          <a:ln>
            <a:noFill/>
          </a:ln>
        </p:spPr>
      </p:pic>
      <p:sp>
        <p:nvSpPr>
          <p:cNvPr id="246" name="Google Shape;246;p17"/>
          <p:cNvSpPr txBox="1"/>
          <p:nvPr/>
        </p:nvSpPr>
        <p:spPr>
          <a:xfrm>
            <a:off x="3290429" y="5914817"/>
            <a:ext cx="443333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Calibri" panose="020F0502020204030204"/>
                <a:ea typeface="Calibri" panose="020F0502020204030204"/>
                <a:cs typeface="Calibri" panose="020F0502020204030204"/>
                <a:sym typeface="Calibri" panose="020F0502020204030204"/>
                <a:hlinkClick r:id="rId4"/>
              </a:rPr>
              <a:t>This Photo</a:t>
            </a:r>
            <a:r>
              <a:rPr lang="en-US" sz="900">
                <a:solidFill>
                  <a:schemeClr val="dk1"/>
                </a:solidFill>
                <a:latin typeface="Calibri" panose="020F0502020204030204"/>
                <a:ea typeface="Calibri" panose="020F0502020204030204"/>
                <a:cs typeface="Calibri" panose="020F0502020204030204"/>
                <a:sym typeface="Calibri" panose="020F0502020204030204"/>
              </a:rPr>
              <a:t> by Unknown Author is licensed under </a:t>
            </a:r>
            <a:r>
              <a:rPr lang="en-US" sz="900" u="sng">
                <a:solidFill>
                  <a:schemeClr val="dk1"/>
                </a:solidFill>
                <a:latin typeface="Calibri" panose="020F0502020204030204"/>
                <a:ea typeface="Calibri" panose="020F0502020204030204"/>
                <a:cs typeface="Calibri" panose="020F0502020204030204"/>
                <a:sym typeface="Calibri" panose="020F0502020204030204"/>
                <a:hlinkClick r:id="rId5"/>
              </a:rPr>
              <a:t>CC BY-SA</a:t>
            </a: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50"/>
        <p:cNvGrpSpPr/>
        <p:nvPr/>
      </p:nvGrpSpPr>
      <p:grpSpPr>
        <a:xfrm>
          <a:off x="0" y="0"/>
          <a:ext cx="0" cy="0"/>
          <a:chOff x="0" y="0"/>
          <a:chExt cx="0" cy="0"/>
        </a:xfrm>
      </p:grpSpPr>
      <p:sp>
        <p:nvSpPr>
          <p:cNvPr id="251" name="Google Shape;251;p18"/>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52" name="Google Shape;252;p18"/>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2600"/>
            </a:pPr>
            <a:r>
              <a:rPr lang="el-GR" sz="2600" dirty="0">
                <a:latin typeface="Times New Roman" panose="02020603050405020304"/>
                <a:ea typeface="Times New Roman" panose="02020603050405020304"/>
                <a:cs typeface="Times New Roman" panose="02020603050405020304"/>
                <a:sym typeface="Times New Roman" panose="02020603050405020304"/>
              </a:rPr>
              <a:t>ΠΛΑΣΤΑ ΠΡΟΦΙΛ ΤΑΥΤΟΤΗΤΑΣ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254" name="Google Shape;254;p18"/>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55" name="Google Shape;255;p18"/>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56" name="Google Shape;256;p18"/>
          <p:cNvPicPr preferRelativeResize="0"/>
          <p:nvPr/>
        </p:nvPicPr>
        <p:blipFill rotWithShape="1">
          <a:blip r:embed="rId3"/>
          <a:srcRect/>
          <a:stretch>
            <a:fillRect/>
          </a:stretch>
        </p:blipFill>
        <p:spPr>
          <a:xfrm>
            <a:off x="7082980" y="2414309"/>
            <a:ext cx="5126744" cy="3871609"/>
          </a:xfrm>
          <a:prstGeom prst="rect">
            <a:avLst/>
          </a:prstGeom>
          <a:noFill/>
          <a:ln>
            <a:noFill/>
          </a:ln>
        </p:spPr>
      </p:pic>
      <p:sp>
        <p:nvSpPr>
          <p:cNvPr id="257" name="Google Shape;257;p18"/>
          <p:cNvSpPr txBox="1"/>
          <p:nvPr/>
        </p:nvSpPr>
        <p:spPr>
          <a:xfrm>
            <a:off x="0" y="1769152"/>
            <a:ext cx="7083000" cy="4524275"/>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1. Πολύ λίγες εικόνες προφίλ 1-3 ψεύτικο λογαριασμό
2.Οι εικόνες δεν μοιάζουν πολύ μεταξύ τους ή είναι εικόνες με γυαλιά ηλίου ή θολές εικόνες.
3. Φωτογραφίες στρατιωτικών και στρατιωτών, ειδικά από το εξωτερικό.
4. Πολύ λίγοι φίλοι 26-90, ψεύτικο προφίλ
5.Λίγες αλληλεπιδράσεις, σχόλια στη σελίδα.
6. Υπάρχουν σχόλια αλλά μόνο σε εικόνες με σεξουαλικό περιεχόμενο σε γυναικεία προφίλ.
7.Θηλυκά, πολύ διακοσμητικά κορίτσια σε προκλητικές πόζες μπορεί να σημαίνει ένα ψεύτικο προφίλ.
8. Δημοσιεύσεις μικρές, μόνο εικόνες με λουλούδια, εισαγωγικά, συνδέσμους.
9. Μην απαντήσετε στην ερώτηση Γεια σας ποιος είστε;! Πώς γνωριζόμαστε.
10. Δεν έχετε πολλούς κοινούς φίλους.
</a:t>
            </a:r>
            <a:endParaRP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61"/>
        <p:cNvGrpSpPr/>
        <p:nvPr/>
      </p:nvGrpSpPr>
      <p:grpSpPr>
        <a:xfrm>
          <a:off x="0" y="0"/>
          <a:ext cx="0" cy="0"/>
          <a:chOff x="0" y="0"/>
          <a:chExt cx="0" cy="0"/>
        </a:xfrm>
      </p:grpSpPr>
      <p:sp>
        <p:nvSpPr>
          <p:cNvPr id="262" name="Google Shape;262;p19"/>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63" name="Google Shape;263;p19"/>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2600"/>
            </a:pPr>
            <a:r>
              <a:rPr lang="el-GR" sz="2600" dirty="0">
                <a:latin typeface="Times New Roman" panose="02020603050405020304"/>
                <a:ea typeface="Times New Roman" panose="02020603050405020304"/>
                <a:cs typeface="Times New Roman" panose="02020603050405020304"/>
                <a:sym typeface="Times New Roman" panose="02020603050405020304"/>
              </a:rPr>
              <a:t>ΕΞΑΠΑΤΗΣΗ ΣΤΟ ΔΙΑΔΙΚΤΥΟ
</a:t>
            </a:r>
            <a:endParaRPr dirty="0"/>
          </a:p>
        </p:txBody>
      </p:sp>
      <p:sp>
        <p:nvSpPr>
          <p:cNvPr id="265" name="Google Shape;265;p19"/>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66" name="Google Shape;266;p19"/>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67" name="Google Shape;267;p19"/>
          <p:cNvPicPr preferRelativeResize="0"/>
          <p:nvPr/>
        </p:nvPicPr>
        <p:blipFill rotWithShape="1">
          <a:blip r:embed="rId3"/>
          <a:srcRect/>
          <a:stretch>
            <a:fillRect/>
          </a:stretch>
        </p:blipFill>
        <p:spPr>
          <a:xfrm>
            <a:off x="667307" y="1728412"/>
            <a:ext cx="7428769" cy="3475886"/>
          </a:xfrm>
          <a:prstGeom prst="rect">
            <a:avLst/>
          </a:prstGeom>
          <a:noFill/>
          <a:ln>
            <a:noFill/>
          </a:ln>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71"/>
        <p:cNvGrpSpPr/>
        <p:nvPr/>
      </p:nvGrpSpPr>
      <p:grpSpPr>
        <a:xfrm>
          <a:off x="0" y="0"/>
          <a:ext cx="0" cy="0"/>
          <a:chOff x="0" y="0"/>
          <a:chExt cx="0" cy="0"/>
        </a:xfrm>
      </p:grpSpPr>
      <p:sp>
        <p:nvSpPr>
          <p:cNvPr id="272" name="Google Shape;272;p20"/>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73" name="Google Shape;273;p20"/>
          <p:cNvSpPr txBox="1">
            <a:spLocks noGrp="1"/>
          </p:cNvSpPr>
          <p:nvPr>
            <p:ph type="subTitle" idx="1"/>
          </p:nvPr>
        </p:nvSpPr>
        <p:spPr>
          <a:xfrm>
            <a:off x="272919" y="370646"/>
            <a:ext cx="9604442" cy="4464996"/>
          </a:xfrm>
          <a:prstGeom prst="rect">
            <a:avLst/>
          </a:prstGeom>
          <a:noFill/>
          <a:ln>
            <a:noFill/>
          </a:ln>
        </p:spPr>
        <p:txBody>
          <a:bodyPr spcFirstLastPara="1" wrap="square" lIns="91425" tIns="45700" rIns="91425" bIns="45700" anchor="t" anchorCtr="0">
            <a:normAutofit/>
          </a:bodyPr>
          <a:lstStyle/>
          <a:p>
            <a:pPr marL="0" lvl="0" indent="0">
              <a:spcBef>
                <a:spcPts val="0"/>
              </a:spcBef>
              <a:buSzPts val="2600"/>
            </a:pPr>
            <a:r>
              <a:rPr lang="el-GR" sz="2600" dirty="0">
                <a:latin typeface="Times New Roman" panose="02020603050405020304"/>
                <a:ea typeface="Times New Roman" panose="02020603050405020304"/>
                <a:cs typeface="Times New Roman" panose="02020603050405020304"/>
                <a:sym typeface="Times New Roman" panose="02020603050405020304"/>
              </a:rPr>
              <a:t>ΠΡΟΣΩΠΙΚΑ ΣΤΟΙΧΕΙΑ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275" name="Google Shape;275;p20"/>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76" name="Google Shape;276;p20"/>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77" name="Google Shape;277;p20"/>
          <p:cNvSpPr txBox="1"/>
          <p:nvPr/>
        </p:nvSpPr>
        <p:spPr>
          <a:xfrm>
            <a:off x="361139" y="1879966"/>
            <a:ext cx="5552100" cy="3693278"/>
          </a:xfrm>
          <a:prstGeom prst="rect">
            <a:avLst/>
          </a:prstGeom>
          <a:noFill/>
          <a:ln>
            <a:noFill/>
          </a:ln>
        </p:spPr>
        <p:txBody>
          <a:bodyPr spcFirstLastPara="1" wrap="square" lIns="91425" tIns="45700" rIns="91425" bIns="45700" anchor="t" anchorCtr="0">
            <a:spAutoFit/>
          </a:bodyPr>
          <a:lstStyle/>
          <a:p>
            <a:pPr lvl="0"/>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Καμια</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Δημοσιευση</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 </a:t>
            </a:r>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Καμια</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Προσφορα</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Τους Στο </a:t>
            </a:r>
            <a:r>
              <a:rPr lang="el-GR" sz="18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Τηλεφωνο</a:t>
            </a:r>
            <a:r>
              <a:rPr lang="el-G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lvl="0">
              <a:buClr>
                <a:schemeClr val="dk1"/>
              </a:buClr>
              <a:buSzPts val="1100"/>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t>
            </a:r>
            <a:r>
              <a:rPr lang="el-G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οικογενειακές πληροφορίες
-ιστορίες από το παρελθόν σας
-διεύθυνση όπου μπορείτε να επικοινωνήσετε μαζί σας
-τραπεζικά στοιχεία
-τις φωτογραφίες του ταξιδιού σας
-δεδομένα από την ταυτότητά σας
-οποιαδήποτε μορφή προσωπικών δεδομένων που έχουν άλλα άτομα 
μπορεί να επωφεληθεί από
</a:t>
            </a:r>
            <a:endParaRPr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78" name="Google Shape;278;p20"/>
          <p:cNvPicPr preferRelativeResize="0"/>
          <p:nvPr/>
        </p:nvPicPr>
        <p:blipFill rotWithShape="1">
          <a:blip r:embed="rId3"/>
          <a:srcRect/>
          <a:stretch>
            <a:fillRect/>
          </a:stretch>
        </p:blipFill>
        <p:spPr>
          <a:xfrm>
            <a:off x="6166746" y="1240119"/>
            <a:ext cx="3710615" cy="2473743"/>
          </a:xfrm>
          <a:prstGeom prst="rect">
            <a:avLst/>
          </a:prstGeom>
          <a:noFill/>
          <a:ln>
            <a:noFill/>
          </a:ln>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82"/>
        <p:cNvGrpSpPr/>
        <p:nvPr/>
      </p:nvGrpSpPr>
      <p:grpSpPr>
        <a:xfrm>
          <a:off x="0" y="0"/>
          <a:ext cx="0" cy="0"/>
          <a:chOff x="0" y="0"/>
          <a:chExt cx="0" cy="0"/>
        </a:xfrm>
      </p:grpSpPr>
      <p:sp>
        <p:nvSpPr>
          <p:cNvPr id="283" name="Google Shape;283;p21"/>
          <p:cNvSpPr txBox="1">
            <a:spLocks noGrp="1"/>
          </p:cNvSpPr>
          <p:nvPr>
            <p:ph type="ctrTitle"/>
          </p:nvPr>
        </p:nvSpPr>
        <p:spPr>
          <a:xfrm>
            <a:off x="2031284" y="240762"/>
            <a:ext cx="6503963" cy="583021"/>
          </a:xfrm>
          <a:prstGeom prst="rect">
            <a:avLst/>
          </a:prstGeom>
          <a:noFill/>
          <a:ln>
            <a:noFill/>
          </a:ln>
        </p:spPr>
        <p:txBody>
          <a:bodyPr spcFirstLastPara="1" wrap="square" lIns="91425" tIns="45700" rIns="91425" bIns="45700" anchor="b" anchorCtr="0">
            <a:normAutofit fontScale="90000"/>
          </a:bodyPr>
          <a:lstStyle/>
          <a:p>
            <a:pPr lvl="0">
              <a:buSzPts val="2400"/>
            </a:pPr>
            <a:r>
              <a:rPr lang="el-GR" sz="2400" dirty="0">
                <a:latin typeface="Times New Roman" panose="02020603050405020304"/>
                <a:ea typeface="Times New Roman" panose="02020603050405020304"/>
                <a:cs typeface="Times New Roman" panose="02020603050405020304"/>
                <a:sym typeface="Times New Roman" panose="02020603050405020304"/>
              </a:rPr>
              <a:t>ΠΛΑΣΤΕΣ ΑΝΑΡΤΗΣΕΙΣ   
</a:t>
            </a:r>
            <a:endParaRPr dirty="0"/>
          </a:p>
        </p:txBody>
      </p:sp>
      <p:sp>
        <p:nvSpPr>
          <p:cNvPr id="284" name="Google Shape;284;p21"/>
          <p:cNvSpPr txBox="1">
            <a:spLocks noGrp="1"/>
          </p:cNvSpPr>
          <p:nvPr>
            <p:ph type="subTitle" idx="1"/>
          </p:nvPr>
        </p:nvSpPr>
        <p:spPr>
          <a:xfrm>
            <a:off x="-264542" y="851727"/>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1100"/>
            </a:pPr>
            <a:r>
              <a:rPr lang="el-GR" sz="2600" b="1" i="1" dirty="0">
                <a:latin typeface="Times New Roman" panose="02020603050405020304"/>
                <a:ea typeface="Times New Roman" panose="02020603050405020304"/>
                <a:cs typeface="Times New Roman" panose="02020603050405020304"/>
                <a:sym typeface="Times New Roman" panose="02020603050405020304"/>
              </a:rPr>
              <a:t>Αίτηση &amp; αναθεώρηση
Θα ομαδοποιηθούμε σε 5 ομάδες.
Κάθε ομάδα θα αναλύσει ψεύτικα προφίλ ταυτότητας</a:t>
            </a:r>
            <a:r>
              <a:rPr lang="en-US" sz="2600" b="1" i="1" dirty="0">
                <a:latin typeface="Times New Roman" panose="02020603050405020304"/>
                <a:ea typeface="Times New Roman" panose="02020603050405020304"/>
                <a:cs typeface="Times New Roman" panose="02020603050405020304"/>
                <a:sym typeface="Times New Roman" panose="02020603050405020304"/>
              </a:rPr>
              <a:t>.</a:t>
            </a:r>
            <a:endParaRPr sz="2600" b="1" i="1"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286" name="Google Shape;286;p21"/>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87" name="Google Shape;287;p21"/>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88" name="Google Shape;288;p21"/>
          <p:cNvSpPr/>
          <p:nvPr/>
        </p:nvSpPr>
        <p:spPr>
          <a:xfrm>
            <a:off x="3922172" y="3938954"/>
            <a:ext cx="1915919" cy="2158135"/>
          </a:xfrm>
          <a:prstGeom prst="downArrow">
            <a:avLst>
              <a:gd name="adj1" fmla="val 50000"/>
              <a:gd name="adj2" fmla="val 50000"/>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KEEP IN MIND</a:t>
            </a:r>
            <a:endPar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93" name="Google Shape;93;p2"/>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Clr>
                <a:srgbClr val="A56565"/>
              </a:buClr>
              <a:buSzPts val="2800"/>
            </a:pPr>
            <a:r>
              <a:rPr lang="el-GR" sz="2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Ανακεφαλαίωση &amp; Ερωτήσεις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95" name="Google Shape;95;p2"/>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96" name="Google Shape;96;p2"/>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97" name="Google Shape;97;p2"/>
          <p:cNvPicPr preferRelativeResize="0"/>
          <p:nvPr/>
        </p:nvPicPr>
        <p:blipFill rotWithShape="1">
          <a:blip r:embed="rId3"/>
          <a:srcRect/>
          <a:stretch>
            <a:fillRect/>
          </a:stretch>
        </p:blipFill>
        <p:spPr>
          <a:xfrm>
            <a:off x="5075140" y="1936882"/>
            <a:ext cx="2992861" cy="2984236"/>
          </a:xfrm>
          <a:prstGeom prst="rect">
            <a:avLst/>
          </a:prstGeom>
          <a:noFill/>
          <a:ln>
            <a:noFill/>
          </a:ln>
        </p:spPr>
      </p:pic>
      <p:sp>
        <p:nvSpPr>
          <p:cNvPr id="98" name="Google Shape;98;p2"/>
          <p:cNvSpPr txBox="1"/>
          <p:nvPr/>
        </p:nvSpPr>
        <p:spPr>
          <a:xfrm>
            <a:off x="272919" y="2484248"/>
            <a:ext cx="7575600" cy="221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build together</a:t>
            </a:r>
            <a:endPar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''Benefits Chart''</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92"/>
        <p:cNvGrpSpPr/>
        <p:nvPr/>
      </p:nvGrpSpPr>
      <p:grpSpPr>
        <a:xfrm>
          <a:off x="0" y="0"/>
          <a:ext cx="0" cy="0"/>
          <a:chOff x="0" y="0"/>
          <a:chExt cx="0" cy="0"/>
        </a:xfrm>
      </p:grpSpPr>
      <p:sp>
        <p:nvSpPr>
          <p:cNvPr id="293" name="Google Shape;293;p22"/>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94" name="Google Shape;294;p22"/>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l-GR" dirty="0">
                <a:latin typeface="Times New Roman" panose="02020603050405020304"/>
                <a:ea typeface="Times New Roman" panose="02020603050405020304"/>
                <a:cs typeface="Times New Roman" panose="02020603050405020304"/>
                <a:sym typeface="Times New Roman" panose="02020603050405020304"/>
              </a:rPr>
              <a:t>ΠΛΑΣΤΕΣ ΑΝΑΡΤΗΣΕΙΣ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296" name="Google Shape;296;p22"/>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97" name="Google Shape;297;p22"/>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98" name="Google Shape;298;p22"/>
          <p:cNvSpPr txBox="1"/>
          <p:nvPr/>
        </p:nvSpPr>
        <p:spPr>
          <a:xfrm>
            <a:off x="4451072" y="1493260"/>
            <a:ext cx="4929600" cy="4524275"/>
          </a:xfrm>
          <a:prstGeom prst="rect">
            <a:avLst/>
          </a:prstGeom>
          <a:noFill/>
          <a:ln>
            <a:noFill/>
          </a:ln>
        </p:spPr>
        <p:txBody>
          <a:bodyPr spcFirstLastPara="1" wrap="square" lIns="91425" tIns="45700" rIns="91425" bIns="45700" anchor="t" anchorCtr="0">
            <a:spAutoFit/>
          </a:bodyPr>
          <a:lstStyle/>
          <a:p>
            <a:pPr lvl="0"/>
            <a:r>
              <a:rPr lang="el-GR" sz="1800"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ΜΗΝ πιστεύετε όλα όσα διαβάζετε στο διαδίκτυο!
</a:t>
            </a:r>
            <a:r>
              <a:rPr lang="en-US" sz="1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a:t>
            </a:r>
            <a:r>
              <a:rPr lang="el-GR" sz="1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ελέγξτε τις αναρτήσεις σε πολλούς </a:t>
            </a:r>
            <a:r>
              <a:rPr lang="el-GR" sz="1800" dirty="0" err="1">
                <a:solidFill>
                  <a:srgbClr val="A56565"/>
                </a:solidFill>
                <a:latin typeface="Times New Roman" panose="02020603050405020304"/>
                <a:ea typeface="Times New Roman" panose="02020603050405020304"/>
                <a:cs typeface="Times New Roman" panose="02020603050405020304"/>
                <a:sym typeface="Times New Roman" panose="02020603050405020304"/>
              </a:rPr>
              <a:t>ιστότοπους</a:t>
            </a:r>
            <a:r>
              <a:rPr lang="el-GR" sz="1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 Προσέξτε για </a:t>
            </a:r>
            <a:r>
              <a:rPr lang="el-GR" sz="1800" dirty="0" err="1">
                <a:solidFill>
                  <a:srgbClr val="A56565"/>
                </a:solidFill>
                <a:latin typeface="Times New Roman" panose="02020603050405020304"/>
                <a:ea typeface="Times New Roman" panose="02020603050405020304"/>
                <a:cs typeface="Times New Roman" panose="02020603050405020304"/>
                <a:sym typeface="Times New Roman" panose="02020603050405020304"/>
              </a:rPr>
              <a:t>ιστότοπους</a:t>
            </a:r>
            <a:r>
              <a:rPr lang="el-GR" sz="1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 με ασφαλή έκδοση HTTP, HTTPS
-αναζητήστε πληροφορίες σε εξειδικευμένους </a:t>
            </a:r>
            <a:r>
              <a:rPr lang="el-GR" sz="1800" dirty="0" err="1">
                <a:solidFill>
                  <a:srgbClr val="A56565"/>
                </a:solidFill>
                <a:latin typeface="Times New Roman" panose="02020603050405020304"/>
                <a:ea typeface="Times New Roman" panose="02020603050405020304"/>
                <a:cs typeface="Times New Roman" panose="02020603050405020304"/>
                <a:sym typeface="Times New Roman" panose="02020603050405020304"/>
              </a:rPr>
              <a:t>ιστότοπους</a:t>
            </a:r>
            <a:r>
              <a:rPr lang="el-GR" sz="1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
-αποφύγετε τη λήψη πληροφοριών από άτομα 
που δεν είναι εξειδικευμένα
-αποφύγετε την αγορά από </a:t>
            </a:r>
            <a:r>
              <a:rPr lang="el-GR" sz="1800" dirty="0" err="1">
                <a:solidFill>
                  <a:srgbClr val="A56565"/>
                </a:solidFill>
                <a:latin typeface="Times New Roman" panose="02020603050405020304"/>
                <a:ea typeface="Times New Roman" panose="02020603050405020304"/>
                <a:cs typeface="Times New Roman" panose="02020603050405020304"/>
                <a:sym typeface="Times New Roman" panose="02020603050405020304"/>
              </a:rPr>
              <a:t>ιστότοπους</a:t>
            </a:r>
            <a:r>
              <a:rPr lang="el-GR" sz="1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 που δεν είναι πλήρεις
-πριν αγοράσετε κάτι ζητήστε πληροφορίες ζητήστε τη γνώμη συγγενών ή φροντιστών στο διαδίκτυο
-μην ζητάτε θεραπείες χωρίς να συζητήσετε με κάποιον ειδικό
</a:t>
            </a:r>
            <a:endParaRPr sz="1800"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99" name="Google Shape;299;p22"/>
          <p:cNvPicPr preferRelativeResize="0"/>
          <p:nvPr/>
        </p:nvPicPr>
        <p:blipFill rotWithShape="1">
          <a:blip r:embed="rId3"/>
          <a:srcRect/>
          <a:stretch>
            <a:fillRect/>
          </a:stretch>
        </p:blipFill>
        <p:spPr>
          <a:xfrm>
            <a:off x="194843" y="2218911"/>
            <a:ext cx="3873713" cy="2577780"/>
          </a:xfrm>
          <a:prstGeom prst="rect">
            <a:avLst/>
          </a:prstGeom>
          <a:noFill/>
          <a:ln>
            <a:noFill/>
          </a:ln>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303"/>
        <p:cNvGrpSpPr/>
        <p:nvPr/>
      </p:nvGrpSpPr>
      <p:grpSpPr>
        <a:xfrm>
          <a:off x="0" y="0"/>
          <a:ext cx="0" cy="0"/>
          <a:chOff x="0" y="0"/>
          <a:chExt cx="0" cy="0"/>
        </a:xfrm>
      </p:grpSpPr>
      <p:sp>
        <p:nvSpPr>
          <p:cNvPr id="304" name="Google Shape;304;p23"/>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305" name="Google Shape;305;p23"/>
          <p:cNvSpPr txBox="1">
            <a:spLocks noGrp="1"/>
          </p:cNvSpPr>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r>
              <a:rPr lang="en-US" sz="2600">
                <a:latin typeface="Times New Roman" panose="02020603050405020304"/>
                <a:ea typeface="Times New Roman" panose="02020603050405020304"/>
                <a:cs typeface="Times New Roman" panose="02020603050405020304"/>
                <a:sym typeface="Times New Roman" panose="02020603050405020304"/>
              </a:rPr>
              <a:t>https://www.youtube.com/watch?v=t1hMBnIMt5I</a:t>
            </a:r>
            <a:endParaRPr lang="en-US"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307" name="Google Shape;307;p23"/>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08" name="Google Shape;308;p23"/>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312"/>
        <p:cNvGrpSpPr/>
        <p:nvPr/>
      </p:nvGrpSpPr>
      <p:grpSpPr>
        <a:xfrm>
          <a:off x="0" y="0"/>
          <a:ext cx="0" cy="0"/>
          <a:chOff x="0" y="0"/>
          <a:chExt cx="0" cy="0"/>
        </a:xfrm>
      </p:grpSpPr>
      <p:sp>
        <p:nvSpPr>
          <p:cNvPr id="313" name="Google Shape;313;p24"/>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314" name="Google Shape;314;p24"/>
          <p:cNvSpPr txBox="1">
            <a:spLocks noGrp="1"/>
          </p:cNvSpPr>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buClr>
                <a:srgbClr val="A56565"/>
              </a:buClr>
              <a:buSzPts val="2600"/>
            </a:pPr>
            <a:r>
              <a:rPr lang="el-GR" sz="26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ΙΣΤΟΛΌΓΙΟ
</a:t>
            </a:r>
            <a:endParaRPr sz="2600"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buClr>
                <a:srgbClr val="A56565"/>
              </a:buClr>
              <a:buSzPts val="2600"/>
            </a:pPr>
            <a:r>
              <a:rPr lang="el-GR" sz="26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Το Μήνυμά Σας Προς Τις Γενιές Είναι </a:t>
            </a:r>
            <a:r>
              <a:rPr lang="en-US" sz="26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a:t>
            </a:r>
            <a:endParaRPr dirty="0"/>
          </a:p>
          <a:p>
            <a:pPr marL="0" lvl="0" indent="0" algn="ctr" rtl="0">
              <a:lnSpc>
                <a:spcPct val="90000"/>
              </a:lnSpc>
              <a:spcBef>
                <a:spcPts val="100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316" name="Google Shape;316;p24"/>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17" name="Google Shape;317;p24"/>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318" name="Google Shape;318;p24"/>
          <p:cNvPicPr preferRelativeResize="0"/>
          <p:nvPr/>
        </p:nvPicPr>
        <p:blipFill rotWithShape="1">
          <a:blip r:embed="rId3"/>
          <a:srcRect/>
          <a:stretch>
            <a:fillRect/>
          </a:stretch>
        </p:blipFill>
        <p:spPr>
          <a:xfrm>
            <a:off x="4591455" y="3160334"/>
            <a:ext cx="2049091" cy="2735642"/>
          </a:xfrm>
          <a:prstGeom prst="rect">
            <a:avLst/>
          </a:prstGeom>
          <a:noFill/>
          <a:ln>
            <a:noFill/>
          </a:ln>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322"/>
        <p:cNvGrpSpPr/>
        <p:nvPr/>
      </p:nvGrpSpPr>
      <p:grpSpPr>
        <a:xfrm>
          <a:off x="0" y="0"/>
          <a:ext cx="0" cy="0"/>
          <a:chOff x="0" y="0"/>
          <a:chExt cx="0" cy="0"/>
        </a:xfrm>
      </p:grpSpPr>
      <p:sp>
        <p:nvSpPr>
          <p:cNvPr id="323" name="Google Shape;323;p25"/>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324" name="Google Shape;324;p25"/>
          <p:cNvSpPr txBox="1">
            <a:spLocks noGrp="1"/>
          </p:cNvSpPr>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326" name="Google Shape;326;p25"/>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27" name="Google Shape;327;p25"/>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328" name="Google Shape;328;p25"/>
          <p:cNvPicPr preferRelativeResize="0"/>
          <p:nvPr/>
        </p:nvPicPr>
        <p:blipFill rotWithShape="1">
          <a:blip r:embed="rId3"/>
          <a:srcRect/>
          <a:stretch>
            <a:fillRect/>
          </a:stretch>
        </p:blipFill>
        <p:spPr>
          <a:xfrm>
            <a:off x="2621902" y="2328998"/>
            <a:ext cx="4693299" cy="3612186"/>
          </a:xfrm>
          <a:prstGeom prst="rect">
            <a:avLst/>
          </a:prstGeom>
          <a:noFill/>
          <a:ln>
            <a:noFill/>
          </a:ln>
          <a:effectLst>
            <a:outerShdw blurRad="292100" dist="139700" dir="2700000" algn="tl" rotWithShape="0">
              <a:srgbClr val="333333">
                <a:alpha val="64705"/>
              </a:srgbClr>
            </a:outerShdw>
          </a:effectLst>
        </p:spPr>
      </p:pic>
      <p:sp>
        <p:nvSpPr>
          <p:cNvPr id="329" name="Google Shape;329;p25"/>
          <p:cNvSpPr txBox="1"/>
          <p:nvPr/>
        </p:nvSpPr>
        <p:spPr>
          <a:xfrm>
            <a:off x="2743200" y="1191700"/>
            <a:ext cx="4693200" cy="923289"/>
          </a:xfrm>
          <a:prstGeom prst="rect">
            <a:avLst/>
          </a:prstGeom>
          <a:noFill/>
          <a:ln>
            <a:noFill/>
          </a:ln>
        </p:spPr>
        <p:txBody>
          <a:bodyPr spcFirstLastPara="1" wrap="square" lIns="91425" tIns="45700" rIns="91425" bIns="45700" anchor="t" anchorCtr="0">
            <a:spAutoFit/>
          </a:bodyPr>
          <a:lstStyle/>
          <a:p>
            <a:pPr lvl="0"/>
            <a:r>
              <a:rPr lang="el-GR" sz="18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ΣΑΣ ΕΥΧΑΡΙΣΤΟΥΜΕ ΓΙΑ ΤΗΝ ΠΡΟΣΟΧΗ ΣΑΣ!
</a:t>
            </a: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04" name="Google Shape;104;p3"/>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Clr>
                <a:srgbClr val="A56565"/>
              </a:buClr>
              <a:buSzPts val="2800"/>
            </a:pPr>
            <a:r>
              <a:rPr lang="el-GR" sz="2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Ηλεκτρονικές αγορές με ασφάλεια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106" name="Google Shape;106;p3"/>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07" name="Google Shape;107;p3"/>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08" name="Google Shape;108;p3"/>
          <p:cNvSpPr txBox="1"/>
          <p:nvPr/>
        </p:nvSpPr>
        <p:spPr>
          <a:xfrm>
            <a:off x="2574262" y="2455023"/>
            <a:ext cx="5945270" cy="2400617"/>
          </a:xfrm>
          <a:prstGeom prst="rect">
            <a:avLst/>
          </a:prstGeom>
          <a:noFill/>
          <a:ln>
            <a:noFill/>
          </a:ln>
        </p:spPr>
        <p:txBody>
          <a:bodyPr spcFirstLastPara="1" wrap="square" lIns="91425" tIns="45700" rIns="91425" bIns="45700" anchor="t" anchorCtr="0">
            <a:spAutoFit/>
          </a:bodyPr>
          <a:lstStyle/>
          <a:p>
            <a:pPr marL="342900" lvl="0" indent="-342900" algn="just">
              <a:lnSpc>
                <a:spcPct val="150000"/>
              </a:lnSpc>
              <a:buClr>
                <a:schemeClr val="dk1"/>
              </a:buClr>
              <a:buSzPts val="2000"/>
              <a:buFont typeface="Noto Sans Symbols"/>
              <a:buChar char="❑"/>
            </a:pPr>
            <a:r>
              <a:rPr lang="el-GR" sz="20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Σφραγίδα και πιστοποιητικά επαλήθευσης
Ελέγξτε τις κριτικές
Έξοδα αποστολής και επιστροφές: 
Προέλευση καταστήματος
</a:t>
            </a:r>
            <a:endParaRPr sz="1800" b="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9" name="Google Shape;109;p3"/>
          <p:cNvSpPr/>
          <p:nvPr/>
        </p:nvSpPr>
        <p:spPr>
          <a:xfrm rot="2143289">
            <a:off x="6618320" y="1427812"/>
            <a:ext cx="1516888" cy="3005649"/>
          </a:xfrm>
          <a:prstGeom prst="curvedLeftArrow">
            <a:avLst>
              <a:gd name="adj1" fmla="val 25000"/>
              <a:gd name="adj2" fmla="val 50000"/>
              <a:gd name="adj3" fmla="val 25000"/>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3"/>
        <p:cNvGrpSpPr/>
        <p:nvPr/>
      </p:nvGrpSpPr>
      <p:grpSpPr>
        <a:xfrm>
          <a:off x="0" y="0"/>
          <a:ext cx="0" cy="0"/>
          <a:chOff x="0" y="0"/>
          <a:chExt cx="0" cy="0"/>
        </a:xfrm>
      </p:grpSpPr>
      <p:sp>
        <p:nvSpPr>
          <p:cNvPr id="114" name="Google Shape;114;p4"/>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15" name="Google Shape;115;p4"/>
          <p:cNvSpPr txBox="1">
            <a:spLocks noGrp="1"/>
          </p:cNvSpPr>
          <p:nvPr>
            <p:ph type="subTitle" idx="1"/>
          </p:nvPr>
        </p:nvSpPr>
        <p:spPr>
          <a:xfrm>
            <a:off x="318341" y="823221"/>
            <a:ext cx="9604442" cy="4464996"/>
          </a:xfrm>
          <a:prstGeom prst="rect">
            <a:avLst/>
          </a:prstGeom>
          <a:noFill/>
          <a:ln>
            <a:noFill/>
          </a:ln>
        </p:spPr>
        <p:txBody>
          <a:bodyPr spcFirstLastPara="1" wrap="square" lIns="91425" tIns="45700" rIns="91425" bIns="45700" anchor="t" anchorCtr="0">
            <a:normAutofit/>
          </a:bodyPr>
          <a:lstStyle/>
          <a:p>
            <a:pPr marL="0" lvl="0" indent="0">
              <a:buClr>
                <a:srgbClr val="A56565"/>
              </a:buClr>
              <a:buSzPts val="2800"/>
            </a:pPr>
            <a:r>
              <a:rPr lang="el-GR" sz="2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Ηλεκτρονικές αγορές με ασφάλεια
</a:t>
            </a:r>
            <a:endParaRPr sz="26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117" name="Google Shape;117;p4"/>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8" name="Google Shape;118;p4"/>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19" name="Google Shape;119;p4"/>
          <p:cNvSpPr txBox="1"/>
          <p:nvPr/>
        </p:nvSpPr>
        <p:spPr>
          <a:xfrm>
            <a:off x="2396680" y="2442533"/>
            <a:ext cx="7575600" cy="1938952"/>
          </a:xfrm>
          <a:prstGeom prst="rect">
            <a:avLst/>
          </a:prstGeom>
          <a:noFill/>
          <a:ln>
            <a:noFill/>
          </a:ln>
        </p:spPr>
        <p:txBody>
          <a:bodyPr spcFirstLastPara="1" wrap="square" lIns="91425" tIns="45700" rIns="91425" bIns="45700" anchor="t" anchorCtr="0">
            <a:spAutoFit/>
          </a:bodyPr>
          <a:lstStyle/>
          <a:p>
            <a:pPr lvl="0" algn="ctr">
              <a:lnSpc>
                <a:spcPct val="150000"/>
              </a:lnSpc>
            </a:pPr>
            <a:r>
              <a:rPr lang="el-GR" sz="2000" b="1" i="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Οι κριτικές μπορούν να αναγνωριστούν από υπερβολικά θετικές διατυπώσεις που ακούγονται σχεδόν προωθητικές ή από το γεγονός ότι πολλές θετικές κριτικές για ένα προϊόν έχουν γραφτεί σε έναν </a:t>
            </a:r>
            <a:r>
              <a:rPr lang="el-GR" sz="2000" b="1" i="1" dirty="0" err="1">
                <a:solidFill>
                  <a:srgbClr val="A56565"/>
                </a:solidFill>
                <a:latin typeface="Times New Roman" panose="02020603050405020304"/>
                <a:ea typeface="Times New Roman" panose="02020603050405020304"/>
                <a:cs typeface="Times New Roman" panose="02020603050405020304"/>
                <a:sym typeface="Times New Roman" panose="02020603050405020304"/>
              </a:rPr>
              <a:t>ιστότοπο</a:t>
            </a:r>
            <a:r>
              <a:rPr lang="el-GR" sz="2000" b="1" i="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 σε πολύ σύντομο χρονικό διάστημα.</a:t>
            </a:r>
            <a:endParaRPr sz="2000" b="1" i="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23"/>
        <p:cNvGrpSpPr/>
        <p:nvPr/>
      </p:nvGrpSpPr>
      <p:grpSpPr>
        <a:xfrm>
          <a:off x="0" y="0"/>
          <a:ext cx="0" cy="0"/>
          <a:chOff x="0" y="0"/>
          <a:chExt cx="0" cy="0"/>
        </a:xfrm>
      </p:grpSpPr>
      <p:sp>
        <p:nvSpPr>
          <p:cNvPr id="124" name="Google Shape;124;p5"/>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25" name="Google Shape;125;p5"/>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Clr>
                <a:srgbClr val="A56565"/>
              </a:buClr>
              <a:buSzPts val="2800"/>
            </a:pPr>
            <a:r>
              <a:rPr lang="el-GR" sz="2800"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Ηλεκτρονικές αγορές με ασφάλεια
</a:t>
            </a:r>
            <a:endParaRPr sz="2800"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7" name="Google Shape;127;p5"/>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28" name="Google Shape;128;p5"/>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29" name="Google Shape;129;p5"/>
          <p:cNvSpPr txBox="1"/>
          <p:nvPr/>
        </p:nvSpPr>
        <p:spPr>
          <a:xfrm>
            <a:off x="2324472" y="2757382"/>
            <a:ext cx="7575600" cy="1754286"/>
          </a:xfrm>
          <a:prstGeom prst="rect">
            <a:avLst/>
          </a:prstGeom>
          <a:noFill/>
          <a:ln>
            <a:noFill/>
          </a:ln>
        </p:spPr>
        <p:txBody>
          <a:bodyPr spcFirstLastPara="1" wrap="square" lIns="91425" tIns="45700" rIns="91425" bIns="45700" anchor="t" anchorCtr="0">
            <a:spAutoFit/>
          </a:bodyPr>
          <a:lstStyle/>
          <a:p>
            <a:pPr lvl="0" algn="ctr">
              <a:lnSpc>
                <a:spcPct val="150000"/>
              </a:lnSpc>
              <a:buClr>
                <a:schemeClr val="dk1"/>
              </a:buClr>
              <a:buSzPts val="1100"/>
            </a:pPr>
            <a:r>
              <a:rPr lang="el-GR"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Εφαρμογή
Θα χωριστούμε σε 5 ομάδες. Θα αναλύσουμε από κοινού ασφαλείς και επικίνδυνες τοποθεσίες</a:t>
            </a:r>
            <a:r>
              <a:rPr lang="en-US"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33"/>
        <p:cNvGrpSpPr/>
        <p:nvPr/>
      </p:nvGrpSpPr>
      <p:grpSpPr>
        <a:xfrm>
          <a:off x="0" y="0"/>
          <a:ext cx="0" cy="0"/>
          <a:chOff x="0" y="0"/>
          <a:chExt cx="0" cy="0"/>
        </a:xfrm>
      </p:grpSpPr>
      <p:sp>
        <p:nvSpPr>
          <p:cNvPr id="134" name="Google Shape;134;p7"/>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35" name="Google Shape;135;p7"/>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1100"/>
              <a:buFont typeface="Arial" panose="020B0604020202020204"/>
              <a:buNone/>
            </a:pPr>
            <a:r>
              <a:rPr lang="en-US"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Online shopping</a:t>
            </a: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1100"/>
              <a:buFont typeface="Arial" panose="020B0604020202020204"/>
              <a:buNone/>
            </a:pPr>
            <a:r>
              <a:rPr lang="en-US"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-safe payment methods-</a:t>
            </a: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1100"/>
              <a:buFont typeface="Arial" panose="020B0604020202020204"/>
              <a:buNone/>
            </a:pP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rgbClr val="A56565"/>
              </a:buClr>
              <a:buSzPts val="2400"/>
              <a:buNone/>
            </a:pP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7" name="Google Shape;137;p7"/>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38" name="Google Shape;138;p7"/>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39" name="Google Shape;139;p7"/>
          <p:cNvSpPr txBox="1"/>
          <p:nvPr/>
        </p:nvSpPr>
        <p:spPr>
          <a:xfrm>
            <a:off x="580292" y="1984307"/>
            <a:ext cx="7575600" cy="2308284"/>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l-G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Αγορά με καθυστέρηση πληρωμής 
Αντικαταβολή
Ηλεκτρονική πληρωμή με πιστωτική κάρτα
Πληρωμή με </a:t>
            </a:r>
            <a:r>
              <a:rPr lang="el-GR" sz="2400"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PayPal</a:t>
            </a:r>
            <a:r>
              <a:rPr lang="el-G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Πληρωμή με προπληρωμένη κάρτα
</a:t>
            </a:r>
            <a:endParaRPr sz="2400" b="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40" name="Google Shape;140;p7"/>
          <p:cNvPicPr preferRelativeResize="0"/>
          <p:nvPr/>
        </p:nvPicPr>
        <p:blipFill rotWithShape="1">
          <a:blip r:embed="rId3"/>
          <a:srcRect/>
          <a:stretch>
            <a:fillRect/>
          </a:stretch>
        </p:blipFill>
        <p:spPr>
          <a:xfrm>
            <a:off x="5369847" y="2158900"/>
            <a:ext cx="3578882" cy="2387599"/>
          </a:xfrm>
          <a:prstGeom prst="rect">
            <a:avLst/>
          </a:prstGeom>
          <a:noFill/>
          <a:ln>
            <a:noFill/>
          </a:ln>
          <a:effectLst>
            <a:outerShdw blurRad="292100" dist="139700" dir="2700000" algn="tl" rotWithShape="0">
              <a:srgbClr val="333333">
                <a:alpha val="64705"/>
              </a:srgbClr>
            </a:outerShdw>
          </a:effectLst>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44"/>
        <p:cNvGrpSpPr/>
        <p:nvPr/>
      </p:nvGrpSpPr>
      <p:grpSpPr>
        <a:xfrm>
          <a:off x="0" y="0"/>
          <a:ext cx="0" cy="0"/>
          <a:chOff x="0" y="0"/>
          <a:chExt cx="0" cy="0"/>
        </a:xfrm>
      </p:grpSpPr>
      <p:sp>
        <p:nvSpPr>
          <p:cNvPr id="145" name="Google Shape;145;p8"/>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46" name="Google Shape;146;p8"/>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1100"/>
            </a:pPr>
            <a:r>
              <a:rPr lang="el-GR"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Ηλεκτρονικές αγορές
-ασφαλείς τρόποι πληρωμής-
</a:t>
            </a: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8" name="Google Shape;148;p8"/>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49" name="Google Shape;149;p8"/>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50" name="Google Shape;150;p8"/>
          <p:cNvSpPr txBox="1"/>
          <p:nvPr/>
        </p:nvSpPr>
        <p:spPr>
          <a:xfrm>
            <a:off x="566224" y="2722971"/>
            <a:ext cx="7575600" cy="1569900"/>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r>
              <a:rPr lang="el-GR"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Εφαρμογή
Θα ομαδοποιηθούμε σε 5 ομάδες.
Θα συζητήσουμε τους κινδύνους και τα οφέλη κάθε μεθόδου</a:t>
            </a:r>
            <a:r>
              <a:rPr lang="en-US"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2400" b="1" i="1"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54"/>
        <p:cNvGrpSpPr/>
        <p:nvPr/>
      </p:nvGrpSpPr>
      <p:grpSpPr>
        <a:xfrm>
          <a:off x="0" y="0"/>
          <a:ext cx="0" cy="0"/>
          <a:chOff x="0" y="0"/>
          <a:chExt cx="0" cy="0"/>
        </a:xfrm>
      </p:grpSpPr>
      <p:sp>
        <p:nvSpPr>
          <p:cNvPr id="155" name="Google Shape;155;p9"/>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56" name="Google Shape;156;p9"/>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1100"/>
            </a:pPr>
            <a:r>
              <a:rPr lang="el-GR"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Κράτηση ταξιδιού
ακίνδυνα
</a:t>
            </a: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8" name="Google Shape;158;p9"/>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59" name="Google Shape;159;p9"/>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60" name="Google Shape;160;p9"/>
          <p:cNvSpPr/>
          <p:nvPr/>
        </p:nvSpPr>
        <p:spPr>
          <a:xfrm>
            <a:off x="89980" y="1643623"/>
            <a:ext cx="3822896" cy="2496792"/>
          </a:xfrm>
          <a:prstGeom prst="cloud">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lt1"/>
                </a:solidFill>
                <a:latin typeface="Times New Roman" panose="02020603050405020304"/>
                <a:ea typeface="Times New Roman" panose="02020603050405020304"/>
                <a:cs typeface="Times New Roman" panose="02020603050405020304"/>
                <a:sym typeface="Times New Roman" panose="02020603050405020304"/>
              </a:rPr>
              <a:t> </a:t>
            </a:r>
            <a:r>
              <a:rPr lang="el-GR" sz="2800" b="1" dirty="0">
                <a:solidFill>
                  <a:schemeClr val="lt1"/>
                </a:solidFill>
                <a:latin typeface="Times New Roman" panose="02020603050405020304"/>
                <a:ea typeface="Times New Roman" panose="02020603050405020304"/>
                <a:cs typeface="Times New Roman" panose="02020603050405020304"/>
                <a:sym typeface="Times New Roman" panose="02020603050405020304"/>
              </a:rPr>
              <a:t>Η διαφήμιση δίνει πλήρεις λεπτομέρειες για το ταξίδι</a:t>
            </a:r>
            <a:endParaRPr sz="28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1" name="Google Shape;161;p9"/>
          <p:cNvSpPr/>
          <p:nvPr/>
        </p:nvSpPr>
        <p:spPr>
          <a:xfrm>
            <a:off x="4538336" y="3151163"/>
            <a:ext cx="4127361" cy="2643732"/>
          </a:xfrm>
          <a:prstGeom prst="cloud">
            <a:avLst/>
          </a:prstGeom>
          <a:solidFill>
            <a:srgbClr val="A5656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2400" b="1" i="1" dirty="0">
                <a:solidFill>
                  <a:schemeClr val="lt1"/>
                </a:solidFill>
                <a:latin typeface="Times New Roman" panose="02020603050405020304"/>
                <a:ea typeface="Times New Roman" panose="02020603050405020304"/>
                <a:cs typeface="Times New Roman" panose="02020603050405020304"/>
                <a:sym typeface="Times New Roman" panose="02020603050405020304"/>
              </a:rPr>
              <a:t>ΤΑΞΙΔΙΩΤΙΚΟΣ ΠΡΑΚΤΟΡΑΣ
</a:t>
            </a:r>
            <a:endParaRPr sz="2400" b="1" dirty="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162" name="Google Shape;162;p9"/>
          <p:cNvCxnSpPr>
            <a:endCxn id="161" idx="2"/>
          </p:cNvCxnSpPr>
          <p:nvPr/>
        </p:nvCxnSpPr>
        <p:spPr>
          <a:xfrm>
            <a:off x="3221538" y="3741629"/>
            <a:ext cx="1329600" cy="731400"/>
          </a:xfrm>
          <a:prstGeom prst="straightConnector1">
            <a:avLst/>
          </a:prstGeom>
          <a:noFill/>
          <a:ln w="9525" cap="flat" cmpd="sng">
            <a:solidFill>
              <a:schemeClr val="dk1"/>
            </a:solidFill>
            <a:prstDash val="solid"/>
            <a:miter lim="800000"/>
            <a:headEnd type="none" w="sm" len="sm"/>
            <a:tailEnd type="triangle" w="med" len="med"/>
          </a:ln>
        </p:spPr>
      </p:cxnSp>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66"/>
        <p:cNvGrpSpPr/>
        <p:nvPr/>
      </p:nvGrpSpPr>
      <p:grpSpPr>
        <a:xfrm>
          <a:off x="0" y="0"/>
          <a:ext cx="0" cy="0"/>
          <a:chOff x="0" y="0"/>
          <a:chExt cx="0" cy="0"/>
        </a:xfrm>
      </p:grpSpPr>
      <p:sp>
        <p:nvSpPr>
          <p:cNvPr id="167" name="Google Shape;167;p10"/>
          <p:cNvSpPr txBox="1">
            <a:spLocks noGrp="1"/>
          </p:cNvSpPr>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68" name="Google Shape;168;p10"/>
          <p:cNvSpPr txBox="1">
            <a:spLocks noGrp="1"/>
          </p:cNvSpPr>
          <p:nvPr>
            <p:ph type="subTitle" idx="1"/>
          </p:nvPr>
        </p:nvSpPr>
        <p:spPr>
          <a:xfrm>
            <a:off x="272919" y="8150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dirty="0">
              <a:latin typeface="Times New Roman" panose="02020603050405020304"/>
              <a:ea typeface="Times New Roman" panose="02020603050405020304"/>
              <a:cs typeface="Times New Roman" panose="02020603050405020304"/>
              <a:sym typeface="Times New Roman" panose="02020603050405020304"/>
            </a:endParaRPr>
          </a:p>
          <a:p>
            <a:pPr marL="0" lvl="0" indent="0">
              <a:buSzPts val="1100"/>
            </a:pPr>
            <a:r>
              <a:rPr lang="el-GR" b="1" dirty="0">
                <a:solidFill>
                  <a:srgbClr val="A56565"/>
                </a:solidFill>
                <a:latin typeface="Times New Roman" panose="02020603050405020304"/>
                <a:ea typeface="Times New Roman" panose="02020603050405020304"/>
                <a:cs typeface="Times New Roman" panose="02020603050405020304"/>
                <a:sym typeface="Times New Roman" panose="02020603050405020304"/>
              </a:rPr>
              <a:t>Κράτηση ταξιδιού
ακίνδυνα
</a:t>
            </a:r>
            <a:endParaRPr b="1" dirty="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0" name="Google Shape;170;p10"/>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71" name="Google Shape;171;p10"/>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172" name="Google Shape;172;p10"/>
          <p:cNvPicPr preferRelativeResize="0"/>
          <p:nvPr/>
        </p:nvPicPr>
        <p:blipFill rotWithShape="1">
          <a:blip r:embed="rId3"/>
          <a:srcRect/>
          <a:stretch>
            <a:fillRect/>
          </a:stretch>
        </p:blipFill>
        <p:spPr>
          <a:xfrm>
            <a:off x="2561506" y="2469103"/>
            <a:ext cx="5027267" cy="2643649"/>
          </a:xfrm>
          <a:prstGeom prst="roundRect">
            <a:avLst>
              <a:gd name="adj" fmla="val 8594"/>
            </a:avLst>
          </a:prstGeom>
          <a:solidFill>
            <a:srgbClr val="ECECEC"/>
          </a:solidFill>
          <a:ln>
            <a:noFill/>
          </a:ln>
          <a:effectLst>
            <a:reflection stA="38000" endPos="28000" dist="5000" dir="5400000" sy="-100000" algn="bl" rotWithShape="0"/>
          </a:effectLst>
        </p:spPr>
      </p:pic>
      <p:sp>
        <p:nvSpPr>
          <p:cNvPr id="86" name="Google Shape;86;p1"/>
          <p:cNvSpPr txBox="1"/>
          <p:nvPr/>
        </p:nvSpPr>
        <p:spPr>
          <a:xfrm>
            <a:off x="0" y="6214110"/>
            <a:ext cx="741870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n-US" sz="1200">
                <a:solidFill>
                  <a:schemeClr val="lt1"/>
                </a:solidFill>
                <a:latin typeface="Calibri" panose="020F0502020204030204"/>
                <a:ea typeface="Calibri" panose="020F0502020204030204"/>
                <a:cs typeface="Calibri" panose="020F0502020204030204"/>
                <a:sym typeface="Calibri" panose="020F0502020204030204"/>
              </a:rPr>
              <a:t>Υλικό που παράγεται με την οικονομική υποστήριξη της Ευρωπαϊκής Ένωσης.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13715</Words>
  <Application>WPS Presentation</Application>
  <PresentationFormat>Widescreen</PresentationFormat>
  <Paragraphs>310</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SimSun</vt:lpstr>
      <vt:lpstr>Wingdings</vt:lpstr>
      <vt:lpstr>Arial</vt:lpstr>
      <vt:lpstr>Calibri</vt:lpstr>
      <vt:lpstr>Times New Roman</vt:lpstr>
      <vt:lpstr>Noto Sans Symbols</vt:lpstr>
      <vt:lpstr>Segoe Print</vt:lpstr>
      <vt:lpstr>Microsoft YaHei</vt:lpstr>
      <vt:lpstr>Arial Unicode MS</vt:lpstr>
      <vt:lpstr>Office Theme</vt:lpstr>
      <vt:lpstr>Ηλικιωμένος στην ψηφιακή εποχή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ΠΛΑΣΤΕΣ ΑΝΑΡΤΗΣΕΙΣ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in the digital era</dc:title>
  <dc:creator>Villager Romania</dc:creator>
  <cp:lastModifiedBy>Cristina</cp:lastModifiedBy>
  <cp:revision>2</cp:revision>
  <dcterms:created xsi:type="dcterms:W3CDTF">2022-11-21T21:10:00Z</dcterms:created>
  <dcterms:modified xsi:type="dcterms:W3CDTF">2023-02-14T12:52:18Z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0553A44A1B5D471B9267819B10AD8FF9</vt:lpwstr>
  </property>
  <property fmtid="{D5CDD505-2E9C-101B-9397-08002B2CF9AE}" pid="3" name="KSOProductBuildVer">
    <vt:lpwstr>1033-11.2.0.11440</vt:lpwstr>
  </property>
</Properties>
</file>