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7" name="Google Shape;177;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8" name="Google Shape;188;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6" name="Shape 196"/>
        <p:cNvGrpSpPr/>
        <p:nvPr/>
      </p:nvGrpSpPr>
      <p:grpSpPr>
        <a:xfrm>
          <a:off x="0" y="0"/>
          <a:ext cx="0" cy="0"/>
          <a:chOff x="0" y="0"/>
          <a:chExt cx="0" cy="0"/>
        </a:xfrm>
      </p:grpSpPr>
      <p:sp>
        <p:nvSpPr>
          <p:cNvPr id="197" name="Google Shape;197;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8" name="Google Shape;198;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6" name="Shape 206"/>
        <p:cNvGrpSpPr/>
        <p:nvPr/>
      </p:nvGrpSpPr>
      <p:grpSpPr>
        <a:xfrm>
          <a:off x="0" y="0"/>
          <a:ext cx="0" cy="0"/>
          <a:chOff x="0" y="0"/>
          <a:chExt cx="0" cy="0"/>
        </a:xfrm>
      </p:grpSpPr>
      <p:sp>
        <p:nvSpPr>
          <p:cNvPr id="207" name="Google Shape;207;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08" name="Google Shape;208;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6" name="Shape 216"/>
        <p:cNvGrpSpPr/>
        <p:nvPr/>
      </p:nvGrpSpPr>
      <p:grpSpPr>
        <a:xfrm>
          <a:off x="0" y="0"/>
          <a:ext cx="0" cy="0"/>
          <a:chOff x="0" y="0"/>
          <a:chExt cx="0" cy="0"/>
        </a:xfrm>
      </p:grpSpPr>
      <p:sp>
        <p:nvSpPr>
          <p:cNvPr id="217" name="Google Shape;217;p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8" name="Google Shape;218;p1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 name="Shape 227"/>
        <p:cNvGrpSpPr/>
        <p:nvPr/>
      </p:nvGrpSpPr>
      <p:grpSpPr>
        <a:xfrm>
          <a:off x="0" y="0"/>
          <a:ext cx="0" cy="0"/>
          <a:chOff x="0" y="0"/>
          <a:chExt cx="0" cy="0"/>
        </a:xfrm>
      </p:grpSpPr>
      <p:sp>
        <p:nvSpPr>
          <p:cNvPr id="228" name="Google Shape;228;p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9" name="Google Shape;229;p1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p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0" name="Google Shape;240;p1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8" name="Shape 248"/>
        <p:cNvGrpSpPr/>
        <p:nvPr/>
      </p:nvGrpSpPr>
      <p:grpSpPr>
        <a:xfrm>
          <a:off x="0" y="0"/>
          <a:ext cx="0" cy="0"/>
          <a:chOff x="0" y="0"/>
          <a:chExt cx="0" cy="0"/>
        </a:xfrm>
      </p:grpSpPr>
      <p:sp>
        <p:nvSpPr>
          <p:cNvPr id="249" name="Google Shape;249;p1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50" name="Google Shape;250;p1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0" name="Google Shape;90;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100"/>
        <p:cNvGrpSpPr/>
        <p:nvPr/>
      </p:nvGrpSpPr>
      <p:grpSpPr>
        <a:xfrm>
          <a:off x="0" y="0"/>
          <a:ext cx="0" cy="0"/>
          <a:chOff x="0" y="0"/>
          <a:chExt cx="0" cy="0"/>
        </a:xfrm>
      </p:grpSpPr>
      <p:sp>
        <p:nvSpPr>
          <p:cNvPr id="101" name="Google Shape;101;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2" name="Google Shape;102;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3" name="Google Shape;113;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2" name="Shape 132"/>
        <p:cNvGrpSpPr/>
        <p:nvPr/>
      </p:nvGrpSpPr>
      <p:grpSpPr>
        <a:xfrm>
          <a:off x="0" y="0"/>
          <a:ext cx="0" cy="0"/>
          <a:chOff x="0" y="0"/>
          <a:chExt cx="0" cy="0"/>
        </a:xfrm>
      </p:grpSpPr>
      <p:sp>
        <p:nvSpPr>
          <p:cNvPr id="133" name="Google Shape;133;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34" name="Google Shape;134;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 name="Shape 143"/>
        <p:cNvGrpSpPr/>
        <p:nvPr/>
      </p:nvGrpSpPr>
      <p:grpSpPr>
        <a:xfrm>
          <a:off x="0" y="0"/>
          <a:ext cx="0" cy="0"/>
          <a:chOff x="0" y="0"/>
          <a:chExt cx="0" cy="0"/>
        </a:xfrm>
      </p:grpSpPr>
      <p:sp>
        <p:nvSpPr>
          <p:cNvPr id="144" name="Google Shape;144;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5" name="Google Shape;145;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4" name="Shape 154"/>
        <p:cNvGrpSpPr/>
        <p:nvPr/>
      </p:nvGrpSpPr>
      <p:grpSpPr>
        <a:xfrm>
          <a:off x="0" y="0"/>
          <a:ext cx="0" cy="0"/>
          <a:chOff x="0" y="0"/>
          <a:chExt cx="0" cy="0"/>
        </a:xfrm>
      </p:grpSpPr>
      <p:sp>
        <p:nvSpPr>
          <p:cNvPr id="155" name="Google Shape;155;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6" name="Google Shape;156;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4" name="Shape 164"/>
        <p:cNvGrpSpPr/>
        <p:nvPr/>
      </p:nvGrpSpPr>
      <p:grpSpPr>
        <a:xfrm>
          <a:off x="0" y="0"/>
          <a:ext cx="0" cy="0"/>
          <a:chOff x="0" y="0"/>
          <a:chExt cx="0" cy="0"/>
        </a:xfrm>
      </p:grpSpPr>
      <p:sp>
        <p:nvSpPr>
          <p:cNvPr id="165" name="Google Shape;165;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6" name="Google Shape;166;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0" name="Google Shape;20;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22"/>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23"/>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23"/>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23"/>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0" name="Shape 50"/>
        <p:cNvGrpSpPr/>
        <p:nvPr/>
      </p:nvGrpSpPr>
      <p:grpSpPr>
        <a:xfrm>
          <a:off x="0" y="0"/>
          <a:ext cx="0" cy="0"/>
          <a:chOff x="0" y="0"/>
          <a:chExt cx="0" cy="0"/>
        </a:xfrm>
      </p:grpSpPr>
      <p:sp>
        <p:nvSpPr>
          <p:cNvPr id="51" name="Google Shape;51;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2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type="pic" idx="2"/>
          </p:nvPr>
        </p:nvSpPr>
        <p:spPr>
          <a:xfrm>
            <a:off x="5183188" y="987425"/>
            <a:ext cx="6172200" cy="4873625"/>
          </a:xfrm>
          <a:prstGeom prst="rect">
            <a:avLst/>
          </a:prstGeom>
          <a:noFill/>
          <a:ln>
            <a:noFill/>
          </a:ln>
        </p:spPr>
      </p:sp>
      <p:sp>
        <p:nvSpPr>
          <p:cNvPr id="64" name="Google Shape;64;p27"/>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Seniors in the digital era</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85" name="Google Shape;85;p1"/>
          <p:cNvSpPr txBox="1"/>
          <p:nvPr>
            <p:ph type="subTitle" idx="1"/>
          </p:nvPr>
        </p:nvSpPr>
        <p:spPr>
          <a:xfrm>
            <a:off x="1262974" y="3424136"/>
            <a:ext cx="9666051" cy="251666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latin typeface="Times New Roman" panose="02020603050405020304"/>
                <a:ea typeface="Times New Roman" panose="02020603050405020304"/>
                <a:cs typeface="Times New Roman" panose="02020603050405020304"/>
                <a:sym typeface="Times New Roman" panose="02020603050405020304"/>
              </a:rPr>
              <a:t>-</a:t>
            </a:r>
            <a:r>
              <a:rPr lang="en-US">
                <a:latin typeface="Times New Roman" panose="02020603050405020304"/>
                <a:ea typeface="Times New Roman" panose="02020603050405020304"/>
                <a:cs typeface="Times New Roman" panose="02020603050405020304"/>
                <a:sym typeface="Times New Roman" panose="02020603050405020304"/>
              </a:rPr>
              <a:t>Course support</a:t>
            </a:r>
            <a:r>
              <a:rPr lang="en-US" sz="2400">
                <a:latin typeface="Times New Roman" panose="02020603050405020304"/>
                <a:ea typeface="Times New Roman" panose="02020603050405020304"/>
                <a:cs typeface="Times New Roman" panose="02020603050405020304"/>
                <a:sym typeface="Times New Roman" panose="02020603050405020304"/>
              </a:rPr>
              <a:t>-</a:t>
            </a:r>
            <a:endParaRPr lang="en-US" sz="2400">
              <a:latin typeface="Times New Roman" panose="02020603050405020304"/>
              <a:ea typeface="Times New Roman" panose="02020603050405020304"/>
              <a:cs typeface="Times New Roman" panose="02020603050405020304"/>
              <a:sym typeface="Times New Roman" panose="02020603050405020304"/>
            </a:endParaRPr>
          </a:p>
          <a:p>
            <a:pPr marL="228600" lvl="0" indent="0" algn="ctr" rtl="0">
              <a:lnSpc>
                <a:spcPct val="150000"/>
              </a:lnSpc>
              <a:spcBef>
                <a:spcPts val="1000"/>
              </a:spcBef>
              <a:spcAft>
                <a:spcPts val="0"/>
              </a:spcAft>
              <a:buClr>
                <a:schemeClr val="dk1"/>
              </a:buClr>
              <a:buSzPts val="1100"/>
              <a:buFont typeface="Arial" panose="020B0604020202020204"/>
              <a:buNone/>
            </a:pPr>
            <a:r>
              <a:rPr lang="en-US" sz="1800" b="1">
                <a:latin typeface="Times New Roman" panose="02020603050405020304"/>
                <a:ea typeface="Times New Roman" panose="02020603050405020304"/>
                <a:cs typeface="Times New Roman" panose="02020603050405020304"/>
                <a:sym typeface="Times New Roman" panose="02020603050405020304"/>
              </a:rPr>
              <a:t>Deepening internet utilities for commerce,</a:t>
            </a:r>
            <a:endParaRPr sz="1800" b="1">
              <a:latin typeface="Times New Roman" panose="02020603050405020304"/>
              <a:ea typeface="Times New Roman" panose="02020603050405020304"/>
              <a:cs typeface="Times New Roman" panose="02020603050405020304"/>
              <a:sym typeface="Times New Roman" panose="02020603050405020304"/>
            </a:endParaRPr>
          </a:p>
          <a:p>
            <a:pPr marL="228600" lvl="0" indent="0" algn="ctr" rtl="0">
              <a:lnSpc>
                <a:spcPct val="150000"/>
              </a:lnSpc>
              <a:spcBef>
                <a:spcPts val="1000"/>
              </a:spcBef>
              <a:spcAft>
                <a:spcPts val="0"/>
              </a:spcAft>
              <a:buClr>
                <a:schemeClr val="dk1"/>
              </a:buClr>
              <a:buSzPts val="1100"/>
              <a:buFont typeface="Arial" panose="020B0604020202020204"/>
              <a:buNone/>
            </a:pPr>
            <a:r>
              <a:rPr lang="en-US" sz="1800" b="1">
                <a:latin typeface="Times New Roman" panose="02020603050405020304"/>
                <a:ea typeface="Times New Roman" panose="02020603050405020304"/>
                <a:cs typeface="Times New Roman" panose="02020603050405020304"/>
                <a:sym typeface="Times New Roman" panose="02020603050405020304"/>
              </a:rPr>
              <a:t> administration and lifestyle</a:t>
            </a:r>
            <a:endParaRPr sz="1800" b="1">
              <a:latin typeface="Times New Roman" panose="02020603050405020304"/>
              <a:ea typeface="Times New Roman" panose="02020603050405020304"/>
              <a:cs typeface="Times New Roman" panose="02020603050405020304"/>
              <a:sym typeface="Times New Roman" panose="02020603050405020304"/>
            </a:endParaRPr>
          </a:p>
          <a:p>
            <a:pPr marL="228600" lvl="0" indent="0" algn="l" rtl="0">
              <a:lnSpc>
                <a:spcPct val="150000"/>
              </a:lnSpc>
              <a:spcBef>
                <a:spcPts val="1000"/>
              </a:spcBef>
              <a:spcAft>
                <a:spcPts val="0"/>
              </a:spcAft>
              <a:buClr>
                <a:schemeClr val="dk1"/>
              </a:buClr>
              <a:buSzPts val="1800"/>
              <a:buNone/>
            </a:pPr>
            <a:endParaRPr sz="1800" b="1">
              <a:latin typeface="Times New Roman" panose="02020603050405020304"/>
              <a:ea typeface="Times New Roman" panose="02020603050405020304"/>
              <a:cs typeface="Times New Roman" panose="02020603050405020304"/>
              <a:sym typeface="Times New Roman" panose="02020603050405020304"/>
            </a:endParaRPr>
          </a:p>
        </p:txBody>
      </p:sp>
      <p:sp>
        <p:nvSpPr>
          <p:cNvPr id="86" name="Google Shape;86;p1"/>
          <p:cNvSpPr txBox="1"/>
          <p:nvPr/>
        </p:nvSpPr>
        <p:spPr>
          <a:xfrm>
            <a:off x="16212" y="6048518"/>
            <a:ext cx="5279688"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7" name="Google Shape;87;p1"/>
          <p:cNvSpPr txBox="1"/>
          <p:nvPr/>
        </p:nvSpPr>
        <p:spPr>
          <a:xfrm>
            <a:off x="8786508" y="6140850"/>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78" name="Shape 178"/>
        <p:cNvGrpSpPr/>
        <p:nvPr/>
      </p:nvGrpSpPr>
      <p:grpSpPr>
        <a:xfrm>
          <a:off x="0" y="0"/>
          <a:ext cx="0" cy="0"/>
          <a:chOff x="0" y="0"/>
          <a:chExt cx="0" cy="0"/>
        </a:xfrm>
      </p:grpSpPr>
      <p:sp>
        <p:nvSpPr>
          <p:cNvPr id="179" name="Google Shape;179;p10"/>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80" name="Google Shape;180;p10"/>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81" name="Google Shape;181;p10"/>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2" name="Google Shape;182;p10"/>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83" name="Google Shape;183;p10"/>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184" name="Google Shape;184;p10"/>
          <p:cNvPicPr preferRelativeResize="0"/>
          <p:nvPr/>
        </p:nvPicPr>
        <p:blipFill rotWithShape="1">
          <a:blip r:embed="rId3"/>
          <a:srcRect/>
          <a:stretch>
            <a:fillRect/>
          </a:stretch>
        </p:blipFill>
        <p:spPr>
          <a:xfrm>
            <a:off x="1052209" y="1361872"/>
            <a:ext cx="3677055" cy="3677055"/>
          </a:xfrm>
          <a:prstGeom prst="rect">
            <a:avLst/>
          </a:prstGeom>
          <a:noFill/>
          <a:ln>
            <a:noFill/>
          </a:ln>
        </p:spPr>
      </p:pic>
      <p:pic>
        <p:nvPicPr>
          <p:cNvPr id="185" name="Google Shape;185;p10"/>
          <p:cNvPicPr preferRelativeResize="0"/>
          <p:nvPr/>
        </p:nvPicPr>
        <p:blipFill rotWithShape="1">
          <a:blip r:embed="rId4"/>
          <a:srcRect/>
          <a:stretch>
            <a:fillRect/>
          </a:stretch>
        </p:blipFill>
        <p:spPr>
          <a:xfrm>
            <a:off x="5481507" y="1405646"/>
            <a:ext cx="2690037" cy="35895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89" name="Shape 189"/>
        <p:cNvGrpSpPr/>
        <p:nvPr/>
      </p:nvGrpSpPr>
      <p:grpSpPr>
        <a:xfrm>
          <a:off x="0" y="0"/>
          <a:ext cx="0" cy="0"/>
          <a:chOff x="0" y="0"/>
          <a:chExt cx="0" cy="0"/>
        </a:xfrm>
      </p:grpSpPr>
      <p:sp>
        <p:nvSpPr>
          <p:cNvPr id="190" name="Google Shape;190;p11"/>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91" name="Google Shape;191;p11"/>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92" name="Google Shape;192;p11"/>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93" name="Google Shape;193;p11"/>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4" name="Google Shape;194;p11"/>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95" name="Google Shape;195;p11"/>
          <p:cNvSpPr txBox="1"/>
          <p:nvPr/>
        </p:nvSpPr>
        <p:spPr>
          <a:xfrm>
            <a:off x="355208" y="1530671"/>
            <a:ext cx="7575600" cy="267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panose="020B0604020202020204"/>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be divided into groups of 5.</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download a game. \We will search for a game online</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SzPts val="1100"/>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For the game application we will use: Play Store</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99" name="Shape 199"/>
        <p:cNvGrpSpPr/>
        <p:nvPr/>
      </p:nvGrpSpPr>
      <p:grpSpPr>
        <a:xfrm>
          <a:off x="0" y="0"/>
          <a:ext cx="0" cy="0"/>
          <a:chOff x="0" y="0"/>
          <a:chExt cx="0" cy="0"/>
        </a:xfrm>
      </p:grpSpPr>
      <p:sp>
        <p:nvSpPr>
          <p:cNvPr id="200" name="Google Shape;200;p12"/>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01" name="Google Shape;201;p12"/>
          <p:cNvSpPr txBox="1"/>
          <p:nvPr>
            <p:ph type="subTitle" idx="1"/>
          </p:nvPr>
        </p:nvSpPr>
        <p:spPr>
          <a:xfrm>
            <a:off x="2371950" y="656625"/>
            <a:ext cx="6094500" cy="1011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A56565"/>
              </a:buClr>
              <a:buSzPts val="2400"/>
              <a:buNone/>
            </a:pPr>
            <a:r>
              <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rPr>
              <a:t>ONLINE SHOPPING AND PAYMENTS</a:t>
            </a: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02" name="Google Shape;202;p12"/>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03" name="Google Shape;203;p1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4" name="Google Shape;204;p12"/>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05" name="Google Shape;205;p12"/>
          <p:cNvSpPr txBox="1"/>
          <p:nvPr/>
        </p:nvSpPr>
        <p:spPr>
          <a:xfrm>
            <a:off x="358100" y="1668300"/>
            <a:ext cx="88683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Advantages:</a:t>
            </a:r>
            <a:endParaRPr sz="20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 no need to move from home if you don't want this work</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 avoid queuing and standing</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SzPts val="1100"/>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 with apps you can have a clear overview of your money</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None/>
            </a:pPr>
            <a:r>
              <a:rPr lang="en-US" sz="20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Disadvantages:</a:t>
            </a:r>
            <a:endParaRPr sz="20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 there are situations where problems may arise in relation to the nature of transfers</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 for more complicated problems there is telephone assistance but it is recommended </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to be dealt with at a local bank branch</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None/>
            </a:pP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09" name="Shape 209"/>
        <p:cNvGrpSpPr/>
        <p:nvPr/>
      </p:nvGrpSpPr>
      <p:grpSpPr>
        <a:xfrm>
          <a:off x="0" y="0"/>
          <a:ext cx="0" cy="0"/>
          <a:chOff x="0" y="0"/>
          <a:chExt cx="0" cy="0"/>
        </a:xfrm>
      </p:grpSpPr>
      <p:sp>
        <p:nvSpPr>
          <p:cNvPr id="210" name="Google Shape;210;p13"/>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11" name="Google Shape;211;p13"/>
          <p:cNvSpPr txBox="1"/>
          <p:nvPr>
            <p:ph type="subTitle" idx="1"/>
          </p:nvPr>
        </p:nvSpPr>
        <p:spPr>
          <a:xfrm>
            <a:off x="2371954"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A56565"/>
              </a:buClr>
              <a:buSzPts val="2400"/>
              <a:buNone/>
            </a:pPr>
            <a:r>
              <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rPr>
              <a:t>ONLINE SHOPPING AND PAYMENTS</a:t>
            </a: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12" name="Google Shape;212;p13"/>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13" name="Google Shape;213;p1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14" name="Google Shape;214;p1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15" name="Google Shape;215;p13"/>
          <p:cNvSpPr txBox="1"/>
          <p:nvPr/>
        </p:nvSpPr>
        <p:spPr>
          <a:xfrm>
            <a:off x="2228329" y="1668312"/>
            <a:ext cx="4699800" cy="372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panose="020B0604020202020204"/>
              <a:buNone/>
            </a:pPr>
            <a:r>
              <a:rPr lang="en-US" sz="24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b="1"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be divided into groups of 5.</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The application will have several parts.</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SzPts val="1100"/>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do a payment simulation online</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0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19" name="Shape 219"/>
        <p:cNvGrpSpPr/>
        <p:nvPr/>
      </p:nvGrpSpPr>
      <p:grpSpPr>
        <a:xfrm>
          <a:off x="0" y="0"/>
          <a:ext cx="0" cy="0"/>
          <a:chOff x="0" y="0"/>
          <a:chExt cx="0" cy="0"/>
        </a:xfrm>
      </p:grpSpPr>
      <p:sp>
        <p:nvSpPr>
          <p:cNvPr id="220" name="Google Shape;220;p14"/>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21" name="Google Shape;221;p14"/>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22" name="Google Shape;222;p14"/>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23" name="Google Shape;223;p14"/>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24" name="Google Shape;224;p14"/>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25" name="Google Shape;225;p14"/>
          <p:cNvPicPr preferRelativeResize="0"/>
          <p:nvPr/>
        </p:nvPicPr>
        <p:blipFill rotWithShape="1">
          <a:blip r:embed="rId3"/>
          <a:srcRect/>
          <a:stretch>
            <a:fillRect/>
          </a:stretch>
        </p:blipFill>
        <p:spPr>
          <a:xfrm>
            <a:off x="214008" y="1510727"/>
            <a:ext cx="5116749" cy="2878171"/>
          </a:xfrm>
          <a:prstGeom prst="rect">
            <a:avLst/>
          </a:prstGeom>
          <a:noFill/>
          <a:ln>
            <a:noFill/>
          </a:ln>
        </p:spPr>
      </p:pic>
      <p:pic>
        <p:nvPicPr>
          <p:cNvPr id="226" name="Google Shape;226;p14"/>
          <p:cNvPicPr preferRelativeResize="0"/>
          <p:nvPr/>
        </p:nvPicPr>
        <p:blipFill rotWithShape="1">
          <a:blip r:embed="rId4"/>
          <a:srcRect/>
          <a:stretch>
            <a:fillRect/>
          </a:stretch>
        </p:blipFill>
        <p:spPr>
          <a:xfrm>
            <a:off x="6067113" y="1668311"/>
            <a:ext cx="2110403" cy="3762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30" name="Shape 230"/>
        <p:cNvGrpSpPr/>
        <p:nvPr/>
      </p:nvGrpSpPr>
      <p:grpSpPr>
        <a:xfrm>
          <a:off x="0" y="0"/>
          <a:ext cx="0" cy="0"/>
          <a:chOff x="0" y="0"/>
          <a:chExt cx="0" cy="0"/>
        </a:xfrm>
      </p:grpSpPr>
      <p:sp>
        <p:nvSpPr>
          <p:cNvPr id="231" name="Google Shape;231;p15"/>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32" name="Google Shape;232;p15"/>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33" name="Google Shape;233;p15"/>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234" name="Google Shape;234;p15"/>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5" name="Google Shape;235;p15"/>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236" name="Google Shape;236;p15"/>
          <p:cNvSpPr txBox="1"/>
          <p:nvPr/>
        </p:nvSpPr>
        <p:spPr>
          <a:xfrm>
            <a:off x="3404381" y="931640"/>
            <a:ext cx="34940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DESPRE SĂNĂTATE.....</a:t>
            </a:r>
            <a:endParaRPr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37" name="Google Shape;237;p15"/>
          <p:cNvSpPr txBox="1"/>
          <p:nvPr/>
        </p:nvSpPr>
        <p:spPr>
          <a:xfrm>
            <a:off x="712665" y="2233041"/>
            <a:ext cx="86805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On the internet we find:</a:t>
            </a:r>
            <a:endPar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50000"/>
              </a:lnSpc>
              <a:spcBef>
                <a:spcPts val="0"/>
              </a:spcBef>
              <a:spcAft>
                <a:spcPts val="0"/>
              </a:spcAft>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basic information about various conditions</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websites of specialist clinics where you can make appointments</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specialists in various areas of expertise such as: doctors, nutritionists, psychologists, coaches</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recommendations for help</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medicine leaflets</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medical groups and blogs</a:t>
            </a: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1" name="Shape 241"/>
        <p:cNvGrpSpPr/>
        <p:nvPr/>
      </p:nvGrpSpPr>
      <p:grpSpPr>
        <a:xfrm>
          <a:off x="0" y="0"/>
          <a:ext cx="0" cy="0"/>
          <a:chOff x="0" y="0"/>
          <a:chExt cx="0" cy="0"/>
        </a:xfrm>
      </p:grpSpPr>
      <p:sp>
        <p:nvSpPr>
          <p:cNvPr id="242" name="Google Shape;242;p16"/>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43" name="Google Shape;243;p16"/>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ct val="1000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ct val="100000"/>
              <a:buNone/>
            </a:pPr>
            <a:r>
              <a:rPr lang="en-US" sz="2600">
                <a:latin typeface="Times New Roman" panose="02020603050405020304"/>
                <a:ea typeface="Times New Roman" panose="02020603050405020304"/>
                <a:cs typeface="Times New Roman" panose="02020603050405020304"/>
                <a:sym typeface="Times New Roman" panose="02020603050405020304"/>
              </a:rPr>
              <a:t>Online information:</a:t>
            </a: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44" name="Google Shape;244;p16"/>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5" name="Google Shape;245;p16"/>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46" name="Google Shape;246;p16"/>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47" name="Google Shape;247;p16"/>
          <p:cNvPicPr preferRelativeResize="0"/>
          <p:nvPr/>
        </p:nvPicPr>
        <p:blipFill rotWithShape="1">
          <a:blip r:embed="rId3"/>
          <a:srcRect/>
          <a:stretch>
            <a:fillRect/>
          </a:stretch>
        </p:blipFill>
        <p:spPr>
          <a:xfrm>
            <a:off x="538975" y="1818791"/>
            <a:ext cx="7982456" cy="4098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51" name="Shape 251"/>
        <p:cNvGrpSpPr/>
        <p:nvPr/>
      </p:nvGrpSpPr>
      <p:grpSpPr>
        <a:xfrm>
          <a:off x="0" y="0"/>
          <a:ext cx="0" cy="0"/>
          <a:chOff x="0" y="0"/>
          <a:chExt cx="0" cy="0"/>
        </a:xfrm>
      </p:grpSpPr>
      <p:sp>
        <p:nvSpPr>
          <p:cNvPr id="252" name="Google Shape;252;p17"/>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253" name="Google Shape;253;p17"/>
          <p:cNvSpPr txBox="1"/>
          <p:nvPr>
            <p:ph type="subTitle" idx="1"/>
          </p:nvPr>
        </p:nvSpPr>
        <p:spPr>
          <a:xfrm>
            <a:off x="424775" y="992221"/>
            <a:ext cx="9604442" cy="44649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254" name="Google Shape;254;p17"/>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5" name="Google Shape;255;p17"/>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56" name="Google Shape;256;p17"/>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257" name="Google Shape;257;p17"/>
          <p:cNvPicPr preferRelativeResize="0"/>
          <p:nvPr/>
        </p:nvPicPr>
        <p:blipFill rotWithShape="1">
          <a:blip r:embed="rId3"/>
          <a:srcRect/>
          <a:stretch>
            <a:fillRect/>
          </a:stretch>
        </p:blipFill>
        <p:spPr>
          <a:xfrm>
            <a:off x="2621902" y="2328998"/>
            <a:ext cx="4693299" cy="3612186"/>
          </a:xfrm>
          <a:prstGeom prst="rect">
            <a:avLst/>
          </a:prstGeom>
          <a:noFill/>
          <a:ln>
            <a:noFill/>
          </a:ln>
          <a:effectLst>
            <a:outerShdw blurRad="292100" dist="139700" dir="2700000" algn="tl" rotWithShape="0">
              <a:srgbClr val="333333">
                <a:alpha val="64705"/>
              </a:srgbClr>
            </a:outerShdw>
          </a:effectLst>
        </p:spPr>
      </p:pic>
      <p:sp>
        <p:nvSpPr>
          <p:cNvPr id="258" name="Google Shape;258;p17"/>
          <p:cNvSpPr txBox="1"/>
          <p:nvPr/>
        </p:nvSpPr>
        <p:spPr>
          <a:xfrm>
            <a:off x="2743200" y="1191700"/>
            <a:ext cx="4693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Times New Roman" panose="02020603050405020304"/>
                <a:ea typeface="Times New Roman" panose="02020603050405020304"/>
                <a:cs typeface="Times New Roman" panose="02020603050405020304"/>
                <a:sym typeface="Times New Roman" panose="02020603050405020304"/>
              </a:rPr>
              <a:t>THANK YOU FOR YOUR ATTENTION!</a:t>
            </a:r>
            <a:endParaRPr lang="en-US" sz="18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91" name="Shape 91"/>
        <p:cNvGrpSpPr/>
        <p:nvPr/>
      </p:nvGrpSpPr>
      <p:grpSpPr>
        <a:xfrm>
          <a:off x="0" y="0"/>
          <a:ext cx="0" cy="0"/>
          <a:chOff x="0" y="0"/>
          <a:chExt cx="0" cy="0"/>
        </a:xfrm>
      </p:grpSpPr>
      <p:sp>
        <p:nvSpPr>
          <p:cNvPr id="92" name="Google Shape;92;p2"/>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93" name="Google Shape;93;p2"/>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94" name="Google Shape;94;p2"/>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5" name="Google Shape;95;p2"/>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96" name="Google Shape;96;p2"/>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97" name="Google Shape;97;p2"/>
          <p:cNvPicPr preferRelativeResize="0"/>
          <p:nvPr/>
        </p:nvPicPr>
        <p:blipFill rotWithShape="1">
          <a:blip r:embed="rId3"/>
          <a:srcRect/>
          <a:stretch>
            <a:fillRect/>
          </a:stretch>
        </p:blipFill>
        <p:spPr>
          <a:xfrm>
            <a:off x="5897106" y="1824340"/>
            <a:ext cx="2992861" cy="2984236"/>
          </a:xfrm>
          <a:prstGeom prst="rect">
            <a:avLst/>
          </a:prstGeom>
          <a:noFill/>
          <a:ln>
            <a:noFill/>
          </a:ln>
        </p:spPr>
      </p:pic>
      <p:sp>
        <p:nvSpPr>
          <p:cNvPr id="98" name="Google Shape;98;p2"/>
          <p:cNvSpPr txBox="1"/>
          <p:nvPr/>
        </p:nvSpPr>
        <p:spPr>
          <a:xfrm>
            <a:off x="552156" y="2692835"/>
            <a:ext cx="7575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panose="020B0604020202020204"/>
              <a:buNone/>
            </a:pPr>
            <a:r>
              <a:rPr lang="en-US" sz="1800" b="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endParaRPr sz="18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pair up in teams of 2 and</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SzPts val="1100"/>
              <a:buNone/>
            </a:pPr>
            <a:r>
              <a:rPr lang="en-US" sz="1800">
                <a:solidFill>
                  <a:schemeClr val="dk1"/>
                </a:solidFill>
                <a:latin typeface="Times New Roman" panose="02020603050405020304"/>
                <a:ea typeface="Times New Roman" panose="02020603050405020304"/>
                <a:cs typeface="Times New Roman" panose="02020603050405020304"/>
                <a:sym typeface="Times New Roman" panose="02020603050405020304"/>
              </a:rPr>
              <a:t>make a video call.</a:t>
            </a: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9" name="Google Shape;99;p2"/>
          <p:cNvSpPr txBox="1"/>
          <p:nvPr/>
        </p:nvSpPr>
        <p:spPr>
          <a:xfrm>
            <a:off x="3462200" y="1048735"/>
            <a:ext cx="75754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56565"/>
                </a:solidFill>
                <a:latin typeface="Times New Roman" panose="02020603050405020304"/>
                <a:ea typeface="Times New Roman" panose="02020603050405020304"/>
                <a:cs typeface="Times New Roman" panose="02020603050405020304"/>
                <a:sym typeface="Times New Roman" panose="02020603050405020304"/>
              </a:rPr>
              <a:t>Summary &amp; questions</a:t>
            </a:r>
            <a:endParaRPr sz="2400">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3" name="Shape 103"/>
        <p:cNvGrpSpPr/>
        <p:nvPr/>
      </p:nvGrpSpPr>
      <p:grpSpPr>
        <a:xfrm>
          <a:off x="0" y="0"/>
          <a:ext cx="0" cy="0"/>
          <a:chOff x="0" y="0"/>
          <a:chExt cx="0" cy="0"/>
        </a:xfrm>
      </p:grpSpPr>
      <p:sp>
        <p:nvSpPr>
          <p:cNvPr id="104" name="Google Shape;104;p3"/>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05" name="Google Shape;105;p3"/>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06" name="Google Shape;106;p3"/>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7" name="Google Shape;107;p3"/>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08" name="Google Shape;108;p3"/>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09" name="Google Shape;109;p3"/>
          <p:cNvSpPr txBox="1"/>
          <p:nvPr/>
        </p:nvSpPr>
        <p:spPr>
          <a:xfrm>
            <a:off x="3137169" y="656635"/>
            <a:ext cx="3842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panose="020B0604020202020204"/>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Online entertainment for</a:t>
            </a:r>
            <a:endParaRPr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SzPts val="1100"/>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seniors</a:t>
            </a:r>
            <a:endParaRPr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0" name="Google Shape;110;p3"/>
          <p:cNvSpPr txBox="1"/>
          <p:nvPr/>
        </p:nvSpPr>
        <p:spPr>
          <a:xfrm>
            <a:off x="775995" y="2243444"/>
            <a:ext cx="7575600" cy="31707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Public service broadcasters' media libraries.</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YouTube, the online video platform. </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50000"/>
              </a:lnSpc>
              <a:spcBef>
                <a:spcPts val="0"/>
              </a:spcBef>
              <a:spcAft>
                <a:spcPts val="0"/>
              </a:spcAft>
              <a:buClr>
                <a:schemeClr val="dk1"/>
              </a:buClr>
              <a:buSzPts val="1100"/>
              <a:buFont typeface="Arial" panose="020B0604020202020204"/>
              <a:buNone/>
            </a:pP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50000"/>
              </a:lnSpc>
              <a:spcBef>
                <a:spcPts val="0"/>
              </a:spcBef>
              <a:spcAft>
                <a:spcPts val="0"/>
              </a:spcAft>
              <a:buClr>
                <a:schemeClr val="dk1"/>
              </a:buClr>
              <a:buSzPts val="1100"/>
              <a:buFont typeface="Arial" panose="020B0604020202020204"/>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Streaming platforms: Netflix, Amazon Prime, etc.</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50000"/>
              </a:lnSpc>
              <a:spcBef>
                <a:spcPts val="0"/>
              </a:spcBef>
              <a:spcAft>
                <a:spcPts val="0"/>
              </a:spcAft>
              <a:buClr>
                <a:schemeClr val="dk1"/>
              </a:buClr>
              <a:buSzPts val="1100"/>
              <a:buFont typeface="Arial" panose="020B0604020202020204"/>
              <a:buNone/>
            </a:pP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50000"/>
              </a:lnSpc>
              <a:spcBef>
                <a:spcPts val="0"/>
              </a:spcBef>
              <a:spcAft>
                <a:spcPts val="0"/>
              </a:spcAft>
              <a:buSzPts val="1100"/>
              <a:buNone/>
            </a:pPr>
            <a:r>
              <a:rPr lang="en-US" sz="2000">
                <a:solidFill>
                  <a:schemeClr val="dk1"/>
                </a:solidFill>
                <a:latin typeface="Times New Roman" panose="02020603050405020304"/>
                <a:ea typeface="Times New Roman" panose="02020603050405020304"/>
                <a:cs typeface="Times New Roman" panose="02020603050405020304"/>
                <a:sym typeface="Times New Roman" panose="02020603050405020304"/>
              </a:rPr>
              <a:t>Online radio stations and podcasts</a:t>
            </a:r>
            <a:endParaRPr sz="20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14" name="Shape 114"/>
        <p:cNvGrpSpPr/>
        <p:nvPr/>
      </p:nvGrpSpPr>
      <p:grpSpPr>
        <a:xfrm>
          <a:off x="0" y="0"/>
          <a:ext cx="0" cy="0"/>
          <a:chOff x="0" y="0"/>
          <a:chExt cx="0" cy="0"/>
        </a:xfrm>
      </p:grpSpPr>
      <p:sp>
        <p:nvSpPr>
          <p:cNvPr id="115" name="Google Shape;115;p4"/>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16" name="Google Shape;116;p4"/>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17" name="Google Shape;117;p4"/>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8" name="Google Shape;118;p4"/>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9" name="Google Shape;119;p4"/>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20" name="Google Shape;120;p4"/>
          <p:cNvSpPr txBox="1"/>
          <p:nvPr/>
        </p:nvSpPr>
        <p:spPr>
          <a:xfrm>
            <a:off x="3137169" y="656635"/>
            <a:ext cx="3842720" cy="830997"/>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Online entertainment for</a:t>
            </a:r>
            <a:endParaRPr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Clr>
                <a:schemeClr val="dk1"/>
              </a:buClr>
              <a:buSzPts val="1100"/>
              <a:buFont typeface="Arial" panose="020B0604020202020204"/>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seniors</a:t>
            </a:r>
            <a:endParaRPr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1" name="Google Shape;121;p4"/>
          <p:cNvSpPr txBox="1"/>
          <p:nvPr/>
        </p:nvSpPr>
        <p:spPr>
          <a:xfrm>
            <a:off x="775995" y="2243444"/>
            <a:ext cx="75756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1100"/>
              <a:buFont typeface="Arial" panose="020B0604020202020204"/>
              <a:buNone/>
            </a:pPr>
            <a:r>
              <a:rPr lang="en-US" sz="2400">
                <a:solidFill>
                  <a:srgbClr val="0C0C0C"/>
                </a:solidFill>
                <a:latin typeface="Times New Roman" panose="02020603050405020304"/>
                <a:ea typeface="Times New Roman" panose="02020603050405020304"/>
                <a:cs typeface="Times New Roman" panose="02020603050405020304"/>
                <a:sym typeface="Times New Roman" panose="02020603050405020304"/>
              </a:rPr>
              <a:t>Application</a:t>
            </a:r>
            <a:endParaRPr sz="240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SzPts val="1100"/>
              <a:buNone/>
            </a:pPr>
            <a:r>
              <a:rPr lang="en-US" sz="2400" i="1">
                <a:solidFill>
                  <a:srgbClr val="0C0C0C"/>
                </a:solidFill>
                <a:latin typeface="Times New Roman" panose="02020603050405020304"/>
                <a:ea typeface="Times New Roman" panose="02020603050405020304"/>
                <a:cs typeface="Times New Roman" panose="02020603050405020304"/>
                <a:sym typeface="Times New Roman" panose="02020603050405020304"/>
              </a:rPr>
              <a:t>We will split into 5 groups</a:t>
            </a:r>
            <a:r>
              <a:rPr lang="en-US" sz="2400">
                <a:solidFill>
                  <a:srgbClr val="0C0C0C"/>
                </a:solidFill>
                <a:latin typeface="Times New Roman" panose="02020603050405020304"/>
                <a:ea typeface="Times New Roman" panose="02020603050405020304"/>
                <a:cs typeface="Times New Roman" panose="02020603050405020304"/>
                <a:sym typeface="Times New Roman" panose="02020603050405020304"/>
              </a:rPr>
              <a:t> together we will access the media library of a local TV station. The app has several parts.</a:t>
            </a:r>
            <a:endParaRPr sz="2400">
              <a:solidFill>
                <a:srgbClr val="0C0C0C"/>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25" name="Shape 125"/>
        <p:cNvGrpSpPr/>
        <p:nvPr/>
      </p:nvGrpSpPr>
      <p:grpSpPr>
        <a:xfrm>
          <a:off x="0" y="0"/>
          <a:ext cx="0" cy="0"/>
          <a:chOff x="0" y="0"/>
          <a:chExt cx="0" cy="0"/>
        </a:xfrm>
      </p:grpSpPr>
      <p:sp>
        <p:nvSpPr>
          <p:cNvPr id="126" name="Google Shape;126;p5"/>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27" name="Google Shape;127;p5"/>
          <p:cNvSpPr txBox="1"/>
          <p:nvPr>
            <p:ph type="subTitle" idx="1"/>
          </p:nvPr>
        </p:nvSpPr>
        <p:spPr>
          <a:xfrm>
            <a:off x="1728282" y="365125"/>
            <a:ext cx="5671225" cy="1011677"/>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ct val="1000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ct val="100000"/>
              <a:buNone/>
            </a:pPr>
            <a:r>
              <a:rPr lang="en-US" sz="2600">
                <a:latin typeface="Times New Roman" panose="02020603050405020304"/>
                <a:ea typeface="Times New Roman" panose="02020603050405020304"/>
                <a:cs typeface="Times New Roman" panose="02020603050405020304"/>
                <a:sym typeface="Times New Roman" panose="02020603050405020304"/>
              </a:rPr>
              <a:t>ENTERTAINMENT &amp; INFORMATION</a:t>
            </a:r>
            <a:endParaRPr lang="en-US"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28" name="Google Shape;128;p5"/>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9" name="Google Shape;129;p5"/>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30" name="Google Shape;130;p5"/>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131" name="Google Shape;131;p5"/>
          <p:cNvPicPr preferRelativeResize="0"/>
          <p:nvPr/>
        </p:nvPicPr>
        <p:blipFill rotWithShape="1">
          <a:blip r:embed="rId3"/>
          <a:srcRect l="13387" t="1170" r="11217" b="10775"/>
          <a:stretch>
            <a:fillRect/>
          </a:stretch>
        </p:blipFill>
        <p:spPr>
          <a:xfrm>
            <a:off x="612843" y="1376802"/>
            <a:ext cx="7140102" cy="4635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35" name="Shape 135"/>
        <p:cNvGrpSpPr/>
        <p:nvPr/>
      </p:nvGrpSpPr>
      <p:grpSpPr>
        <a:xfrm>
          <a:off x="0" y="0"/>
          <a:ext cx="0" cy="0"/>
          <a:chOff x="0" y="0"/>
          <a:chExt cx="0" cy="0"/>
        </a:xfrm>
      </p:grpSpPr>
      <p:sp>
        <p:nvSpPr>
          <p:cNvPr id="136" name="Google Shape;136;p6"/>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37" name="Google Shape;137;p6"/>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38" name="Google Shape;138;p6"/>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9" name="Google Shape;139;p6"/>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40" name="Google Shape;140;p6"/>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41" name="Google Shape;141;p6"/>
          <p:cNvSpPr txBox="1"/>
          <p:nvPr/>
        </p:nvSpPr>
        <p:spPr>
          <a:xfrm>
            <a:off x="3235569" y="875193"/>
            <a:ext cx="502216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A56565"/>
                </a:solidFill>
                <a:latin typeface="Times New Roman" panose="02020603050405020304"/>
                <a:ea typeface="Times New Roman" panose="02020603050405020304"/>
                <a:cs typeface="Times New Roman" panose="02020603050405020304"/>
                <a:sym typeface="Times New Roman" panose="02020603050405020304"/>
              </a:rPr>
              <a:t>HOBBIES FOR SENIORS</a:t>
            </a:r>
            <a:endParaRPr sz="2400"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2" name="Google Shape;142;p6"/>
          <p:cNvSpPr txBox="1"/>
          <p:nvPr/>
        </p:nvSpPr>
        <p:spPr>
          <a:xfrm>
            <a:off x="1069145" y="2166425"/>
            <a:ext cx="70230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panose="020B0604020202020204"/>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Platforms and sites for finding hobbies online: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 YOUTUBE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PINTEREST</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Clr>
                <a:schemeClr val="dk1"/>
              </a:buClr>
              <a:buSzPts val="11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SzPts val="1100"/>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BLOG-URI</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Google- an ideal search engine</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46" name="Shape 146"/>
        <p:cNvGrpSpPr/>
        <p:nvPr/>
      </p:nvGrpSpPr>
      <p:grpSpPr>
        <a:xfrm>
          <a:off x="0" y="0"/>
          <a:ext cx="0" cy="0"/>
          <a:chOff x="0" y="0"/>
          <a:chExt cx="0" cy="0"/>
        </a:xfrm>
      </p:grpSpPr>
      <p:sp>
        <p:nvSpPr>
          <p:cNvPr id="147" name="Google Shape;147;p7"/>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48" name="Google Shape;148;p7"/>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49" name="Google Shape;149;p7"/>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0" name="Google Shape;150;p7"/>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51" name="Google Shape;151;p7"/>
          <p:cNvPicPr preferRelativeResize="0"/>
          <p:nvPr/>
        </p:nvPicPr>
        <p:blipFill rotWithShape="1">
          <a:blip r:embed="rId2"/>
          <a:srcRect r="47809"/>
          <a:stretch>
            <a:fillRect/>
          </a:stretch>
        </p:blipFill>
        <p:spPr>
          <a:xfrm>
            <a:off x="9922783" y="73615"/>
            <a:ext cx="699795" cy="583020"/>
          </a:xfrm>
          <a:prstGeom prst="rect">
            <a:avLst/>
          </a:prstGeom>
          <a:noFill/>
          <a:ln>
            <a:noFill/>
          </a:ln>
        </p:spPr>
      </p:pic>
      <p:pic>
        <p:nvPicPr>
          <p:cNvPr id="152" name="Google Shape;152;p7"/>
          <p:cNvPicPr preferRelativeResize="0"/>
          <p:nvPr/>
        </p:nvPicPr>
        <p:blipFill rotWithShape="1">
          <a:blip r:embed="rId3"/>
          <a:srcRect r="68165"/>
          <a:stretch>
            <a:fillRect/>
          </a:stretch>
        </p:blipFill>
        <p:spPr>
          <a:xfrm>
            <a:off x="262646" y="1400585"/>
            <a:ext cx="3560323" cy="4437476"/>
          </a:xfrm>
          <a:prstGeom prst="rect">
            <a:avLst/>
          </a:prstGeom>
          <a:noFill/>
          <a:ln>
            <a:noFill/>
          </a:ln>
        </p:spPr>
      </p:pic>
      <p:pic>
        <p:nvPicPr>
          <p:cNvPr id="153" name="Google Shape;153;p7"/>
          <p:cNvPicPr preferRelativeResize="0"/>
          <p:nvPr/>
        </p:nvPicPr>
        <p:blipFill rotWithShape="1">
          <a:blip r:embed="rId4"/>
          <a:srcRect/>
          <a:stretch>
            <a:fillRect/>
          </a:stretch>
        </p:blipFill>
        <p:spPr>
          <a:xfrm>
            <a:off x="4517534" y="1313234"/>
            <a:ext cx="6503904" cy="43300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57" name="Shape 157"/>
        <p:cNvGrpSpPr/>
        <p:nvPr/>
      </p:nvGrpSpPr>
      <p:grpSpPr>
        <a:xfrm>
          <a:off x="0" y="0"/>
          <a:ext cx="0" cy="0"/>
          <a:chOff x="0" y="0"/>
          <a:chExt cx="0" cy="0"/>
        </a:xfrm>
      </p:grpSpPr>
      <p:sp>
        <p:nvSpPr>
          <p:cNvPr id="158" name="Google Shape;158;p8"/>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59" name="Google Shape;159;p8"/>
          <p:cNvSpPr txBox="1"/>
          <p:nvPr>
            <p:ph type="subTitle" idx="1"/>
          </p:nvPr>
        </p:nvSpPr>
        <p:spPr>
          <a:xfrm>
            <a:off x="1893652" y="65663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p:txBody>
      </p:sp>
      <p:sp>
        <p:nvSpPr>
          <p:cNvPr id="160" name="Google Shape;160;p8"/>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61" name="Google Shape;161;p8"/>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62" name="Google Shape;162;p8"/>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63" name="Google Shape;163;p8"/>
          <p:cNvSpPr txBox="1"/>
          <p:nvPr/>
        </p:nvSpPr>
        <p:spPr>
          <a:xfrm>
            <a:off x="957654" y="1646858"/>
            <a:ext cx="7543200" cy="341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Application:</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be divided into groups of 5.</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The application has several parts.</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use: YOUTUBE to search for videos</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Clr>
                <a:schemeClr val="dk1"/>
              </a:buClr>
              <a:buSzPts val="1100"/>
              <a:buFont typeface="Arial" panose="020B0604020202020204"/>
              <a:buNone/>
            </a:pP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SzPts val="1100"/>
              <a:buNone/>
            </a:pPr>
            <a:r>
              <a:rPr lang="en-US" sz="2400" i="1">
                <a:solidFill>
                  <a:schemeClr val="dk1"/>
                </a:solidFill>
                <a:latin typeface="Times New Roman" panose="02020603050405020304"/>
                <a:ea typeface="Times New Roman" panose="02020603050405020304"/>
                <a:cs typeface="Times New Roman" panose="02020603050405020304"/>
                <a:sym typeface="Times New Roman" panose="02020603050405020304"/>
              </a:rPr>
              <a:t>We will use: Google to search about favourite hobby</a:t>
            </a:r>
            <a:endParaRPr sz="2400" i="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67" name="Shape 167"/>
        <p:cNvGrpSpPr/>
        <p:nvPr/>
      </p:nvGrpSpPr>
      <p:grpSpPr>
        <a:xfrm>
          <a:off x="0" y="0"/>
          <a:ext cx="0" cy="0"/>
          <a:chOff x="0" y="0"/>
          <a:chExt cx="0" cy="0"/>
        </a:xfrm>
      </p:grpSpPr>
      <p:sp>
        <p:nvSpPr>
          <p:cNvPr id="168" name="Google Shape;168;p9"/>
          <p:cNvSpPr txBox="1"/>
          <p:nvPr>
            <p:ph type="ctrTitle"/>
          </p:nvPr>
        </p:nvSpPr>
        <p:spPr>
          <a:xfrm>
            <a:off x="1524000" y="815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   </a:t>
            </a:r>
            <a:endParaRPr lang="en-US">
              <a:latin typeface="Times New Roman" panose="02020603050405020304"/>
              <a:ea typeface="Times New Roman" panose="02020603050405020304"/>
              <a:cs typeface="Times New Roman" panose="02020603050405020304"/>
              <a:sym typeface="Times New Roman" panose="02020603050405020304"/>
            </a:endParaRPr>
          </a:p>
        </p:txBody>
      </p:sp>
      <p:sp>
        <p:nvSpPr>
          <p:cNvPr id="169" name="Google Shape;169;p9"/>
          <p:cNvSpPr txBox="1"/>
          <p:nvPr>
            <p:ph type="subTitle" idx="1"/>
          </p:nvPr>
        </p:nvSpPr>
        <p:spPr>
          <a:xfrm>
            <a:off x="1907720" y="365125"/>
            <a:ext cx="5671225" cy="101167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endParaRPr sz="26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lnSpc>
                <a:spcPct val="90000"/>
              </a:lnSpc>
              <a:spcBef>
                <a:spcPts val="1000"/>
              </a:spcBef>
              <a:spcAft>
                <a:spcPts val="0"/>
              </a:spcAft>
              <a:buClr>
                <a:srgbClr val="A56565"/>
              </a:buClr>
              <a:buSzPts val="2400"/>
              <a:buNone/>
            </a:pPr>
            <a:r>
              <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rPr>
              <a:t>Online games and computer games</a:t>
            </a:r>
            <a:endParaRPr lang="en-US" b="1">
              <a:solidFill>
                <a:srgbClr val="A56565"/>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0" name="Google Shape;170;p9"/>
          <p:cNvSpPr txBox="1"/>
          <p:nvPr/>
        </p:nvSpPr>
        <p:spPr>
          <a:xfrm>
            <a:off x="89980" y="6231124"/>
            <a:ext cx="6094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Material produced with the financial support of the European Union.  The content of this material is the responsibility of the authors and the National Agency and the European Commission are not responsible for how the content of this information will be used.</a:t>
            </a:r>
            <a:endPar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1" name="Google Shape;171;p9"/>
          <p:cNvSpPr txBox="1"/>
          <p:nvPr/>
        </p:nvSpPr>
        <p:spPr>
          <a:xfrm>
            <a:off x="9054831" y="6231123"/>
            <a:ext cx="6094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Erasmus+ Programme – Strategic Partnership</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 </a:t>
            </a: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2021-2-RO01-KA210-ADU-000048477</a:t>
            </a:r>
            <a:endParaRPr sz="1200" b="1">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1200" b="1">
                <a:solidFill>
                  <a:schemeClr val="lt1"/>
                </a:solidFill>
                <a:latin typeface="Times New Roman" panose="02020603050405020304"/>
                <a:ea typeface="Times New Roman" panose="02020603050405020304"/>
                <a:cs typeface="Times New Roman" panose="02020603050405020304"/>
                <a:sym typeface="Times New Roman" panose="02020603050405020304"/>
              </a:rPr>
              <a:t>Project Title: “Senior in digital era”</a:t>
            </a:r>
            <a:endParaRPr sz="1200">
              <a:solidFill>
                <a:schemeClr val="lt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72" name="Google Shape;172;p9"/>
          <p:cNvPicPr preferRelativeResize="0"/>
          <p:nvPr/>
        </p:nvPicPr>
        <p:blipFill rotWithShape="1">
          <a:blip r:embed="rId2"/>
          <a:srcRect r="47809"/>
          <a:stretch>
            <a:fillRect/>
          </a:stretch>
        </p:blipFill>
        <p:spPr>
          <a:xfrm>
            <a:off x="9922783" y="73615"/>
            <a:ext cx="699795" cy="583020"/>
          </a:xfrm>
          <a:prstGeom prst="rect">
            <a:avLst/>
          </a:prstGeom>
          <a:noFill/>
          <a:ln>
            <a:noFill/>
          </a:ln>
        </p:spPr>
      </p:pic>
      <p:sp>
        <p:nvSpPr>
          <p:cNvPr id="173" name="Google Shape;173;p9"/>
          <p:cNvSpPr txBox="1"/>
          <p:nvPr/>
        </p:nvSpPr>
        <p:spPr>
          <a:xfrm>
            <a:off x="372374" y="1889397"/>
            <a:ext cx="8682600" cy="36942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chemeClr val="dk1"/>
              </a:buClr>
              <a:buSzPts val="1100"/>
              <a:buFont typeface="Arial" panose="020B0604020202020204"/>
              <a:buNone/>
            </a:pP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Examples of games:</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-Simulation games ("Euro Train Simulator", "The Sims").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-Strategy games ("Anno", "Cities Skylines").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Clr>
                <a:schemeClr val="dk1"/>
              </a:buClr>
              <a:buSzPts val="1100"/>
              <a:buFont typeface="Arial" panose="020B0604020202020204"/>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-Skill and memory games ("Sudoku" or games to find hidden objects).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50000"/>
              </a:lnSpc>
              <a:spcBef>
                <a:spcPts val="0"/>
              </a:spcBef>
              <a:spcAft>
                <a:spcPts val="0"/>
              </a:spcAft>
              <a:buNone/>
            </a:pP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4" name="Google Shape;174;p9"/>
          <p:cNvSpPr txBox="1"/>
          <p:nvPr/>
        </p:nvSpPr>
        <p:spPr>
          <a:xfrm>
            <a:off x="1115511" y="4898701"/>
            <a:ext cx="74608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panose="02020603050405020304"/>
                <a:ea typeface="Times New Roman" panose="02020603050405020304"/>
                <a:cs typeface="Times New Roman" panose="02020603050405020304"/>
                <a:sym typeface="Times New Roman" panose="02020603050405020304"/>
              </a:rPr>
              <a:t>-many games can be downloaded using </a:t>
            </a:r>
            <a:r>
              <a:rPr lang="en-US"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PLAY STORE</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8739</Words>
  <Application>WPS Presentation</Application>
  <PresentationFormat/>
  <Paragraphs>274</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Arial</vt:lpstr>
      <vt:lpstr>Calibri</vt:lpstr>
      <vt:lpstr>Times New Roman</vt:lpstr>
      <vt:lpstr>Noto Sans Symbols</vt:lpstr>
      <vt:lpstr>Segoe Print</vt:lpstr>
      <vt:lpstr>Microsoft YaHei</vt:lpstr>
      <vt:lpstr>Arial Unicode MS</vt:lpstr>
      <vt:lpstr>Office Theme</vt:lpstr>
      <vt:lpstr>Seniors in the digital era</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 in the digital era</dc:title>
  <dc:creator>Villager Romania</dc:creator>
  <cp:lastModifiedBy>Cristina</cp:lastModifiedBy>
  <cp:revision>1</cp:revision>
  <dcterms:created xsi:type="dcterms:W3CDTF">2023-02-14T10:47:08Z</dcterms:created>
  <dcterms:modified xsi:type="dcterms:W3CDTF">2023-02-14T10:47:08Z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EEF2BE25A02E46A3BECB80EB8B31693A</vt:lpwstr>
  </property>
  <property fmtid="{D5CDD505-2E9C-101B-9397-08002B2CF9AE}" pid="3" name="KSOProductBuildVer">
    <vt:lpwstr>1033-11.2.0.11440</vt:lpwstr>
  </property>
</Properties>
</file>