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6" name="Google Shape;186;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3" name="Google Shape;203;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9" name="Google Shape;219;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8" name="Shape 228"/>
        <p:cNvGrpSpPr/>
        <p:nvPr/>
      </p:nvGrpSpPr>
      <p:grpSpPr>
        <a:xfrm>
          <a:off x="0" y="0"/>
          <a:ext cx="0" cy="0"/>
          <a:chOff x="0" y="0"/>
          <a:chExt cx="0" cy="0"/>
        </a:xfrm>
      </p:grpSpPr>
      <p:sp>
        <p:nvSpPr>
          <p:cNvPr id="229" name="Google Shape;229;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0" name="Google Shape;230;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7" name="Shape 237"/>
        <p:cNvGrpSpPr/>
        <p:nvPr/>
      </p:nvGrpSpPr>
      <p:grpSpPr>
        <a:xfrm>
          <a:off x="0" y="0"/>
          <a:ext cx="0" cy="0"/>
          <a:chOff x="0" y="0"/>
          <a:chExt cx="0" cy="0"/>
        </a:xfrm>
      </p:grpSpPr>
      <p:sp>
        <p:nvSpPr>
          <p:cNvPr id="238" name="Google Shape;238;p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9" name="Google Shape;239;p1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0" name="Google Shape;90;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Google Shape;101;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2" name="Google Shape;102;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2" name="Shape 112"/>
        <p:cNvGrpSpPr/>
        <p:nvPr/>
      </p:nvGrpSpPr>
      <p:grpSpPr>
        <a:xfrm>
          <a:off x="0" y="0"/>
          <a:ext cx="0" cy="0"/>
          <a:chOff x="0" y="0"/>
          <a:chExt cx="0" cy="0"/>
        </a:xfrm>
      </p:grpSpPr>
      <p:sp>
        <p:nvSpPr>
          <p:cNvPr id="113" name="Google Shape;113;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4" name="Google Shape;114;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5" name="Google Shape;125;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7" name="Google Shape;137;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7" name="Shape 147"/>
        <p:cNvGrpSpPr/>
        <p:nvPr/>
      </p:nvGrpSpPr>
      <p:grpSpPr>
        <a:xfrm>
          <a:off x="0" y="0"/>
          <a:ext cx="0" cy="0"/>
          <a:chOff x="0" y="0"/>
          <a:chExt cx="0" cy="0"/>
        </a:xfrm>
      </p:grpSpPr>
      <p:sp>
        <p:nvSpPr>
          <p:cNvPr id="148" name="Google Shape;148;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9" name="Google Shape;149;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1" name="Google Shape;161;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Google Shape;174;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5" name="Google Shape;175;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2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1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3" name="Shape 23"/>
        <p:cNvGrpSpPr/>
        <p:nvPr/>
      </p:nvGrpSpPr>
      <p:grpSpPr>
        <a:xfrm>
          <a:off x="0" y="0"/>
          <a:ext cx="0" cy="0"/>
          <a:chOff x="0" y="0"/>
          <a:chExt cx="0" cy="0"/>
        </a:xfrm>
      </p:grpSpPr>
      <p:sp>
        <p:nvSpPr>
          <p:cNvPr id="24" name="Google Shape;24;p1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29" name="Shape 29"/>
        <p:cNvGrpSpPr/>
        <p:nvPr/>
      </p:nvGrpSpPr>
      <p:grpSpPr>
        <a:xfrm>
          <a:off x="0" y="0"/>
          <a:ext cx="0" cy="0"/>
          <a:chOff x="0" y="0"/>
          <a:chExt cx="0" cy="0"/>
        </a:xfrm>
      </p:grpSpPr>
      <p:sp>
        <p:nvSpPr>
          <p:cNvPr id="30" name="Google Shape;30;p1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1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1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36" name="Shape 36"/>
        <p:cNvGrpSpPr/>
        <p:nvPr/>
      </p:nvGrpSpPr>
      <p:grpSpPr>
        <a:xfrm>
          <a:off x="0" y="0"/>
          <a:ext cx="0" cy="0"/>
          <a:chOff x="0" y="0"/>
          <a:chExt cx="0" cy="0"/>
        </a:xfrm>
      </p:grpSpPr>
      <p:sp>
        <p:nvSpPr>
          <p:cNvPr id="37" name="Google Shape;37;p2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2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2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2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2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5" name="Shape 45"/>
        <p:cNvGrpSpPr/>
        <p:nvPr/>
      </p:nvGrpSpPr>
      <p:grpSpPr>
        <a:xfrm>
          <a:off x="0" y="0"/>
          <a:ext cx="0" cy="0"/>
          <a:chOff x="0" y="0"/>
          <a:chExt cx="0" cy="0"/>
        </a:xfrm>
      </p:grpSpPr>
      <p:sp>
        <p:nvSpPr>
          <p:cNvPr id="46" name="Google Shape;46;p2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0" name="Shape 50"/>
        <p:cNvGrpSpPr/>
        <p:nvPr/>
      </p:nvGrpSpPr>
      <p:grpSpPr>
        <a:xfrm>
          <a:off x="0" y="0"/>
          <a:ext cx="0" cy="0"/>
          <a:chOff x="0" y="0"/>
          <a:chExt cx="0" cy="0"/>
        </a:xfrm>
      </p:grpSpPr>
      <p:sp>
        <p:nvSpPr>
          <p:cNvPr id="51" name="Google Shape;51;p2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2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type="pic" idx="2"/>
          </p:nvPr>
        </p:nvSpPr>
        <p:spPr>
          <a:xfrm>
            <a:off x="5183188" y="987425"/>
            <a:ext cx="6172200" cy="4873625"/>
          </a:xfrm>
          <a:prstGeom prst="rect">
            <a:avLst/>
          </a:prstGeom>
          <a:noFill/>
          <a:ln>
            <a:noFill/>
          </a:ln>
        </p:spPr>
      </p:sp>
      <p:sp>
        <p:nvSpPr>
          <p:cNvPr id="64" name="Google Shape;64;p24"/>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2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Seniors in the digital era</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85" name="Google Shape;85;p1"/>
          <p:cNvSpPr txBox="1"/>
          <p:nvPr>
            <p:ph type="subTitle" idx="1"/>
          </p:nvPr>
        </p:nvSpPr>
        <p:spPr>
          <a:xfrm>
            <a:off x="1262974" y="3424136"/>
            <a:ext cx="9666051" cy="251666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latin typeface="Times New Roman" panose="02020603050405020304"/>
                <a:ea typeface="Times New Roman" panose="02020603050405020304"/>
                <a:cs typeface="Times New Roman" panose="02020603050405020304"/>
                <a:sym typeface="Times New Roman" panose="02020603050405020304"/>
              </a:rPr>
              <a:t>-</a:t>
            </a:r>
            <a:r>
              <a:rPr lang="en-US">
                <a:latin typeface="Times New Roman" panose="02020603050405020304"/>
                <a:ea typeface="Times New Roman" panose="02020603050405020304"/>
                <a:cs typeface="Times New Roman" panose="02020603050405020304"/>
                <a:sym typeface="Times New Roman" panose="02020603050405020304"/>
              </a:rPr>
              <a:t>Class support</a:t>
            </a:r>
            <a:r>
              <a:rPr lang="en-US" sz="2400">
                <a:latin typeface="Times New Roman" panose="02020603050405020304"/>
                <a:ea typeface="Times New Roman" panose="02020603050405020304"/>
                <a:cs typeface="Times New Roman" panose="02020603050405020304"/>
                <a:sym typeface="Times New Roman" panose="02020603050405020304"/>
              </a:rPr>
              <a:t>-</a:t>
            </a:r>
            <a:endParaRPr lang="en-US" sz="2400">
              <a:latin typeface="Times New Roman" panose="02020603050405020304"/>
              <a:ea typeface="Times New Roman" panose="02020603050405020304"/>
              <a:cs typeface="Times New Roman" panose="02020603050405020304"/>
              <a:sym typeface="Times New Roman" panose="02020603050405020304"/>
            </a:endParaRPr>
          </a:p>
          <a:p>
            <a:pPr marL="228600" lvl="0" indent="0" algn="ctr" rtl="0">
              <a:lnSpc>
                <a:spcPct val="150000"/>
              </a:lnSpc>
              <a:spcBef>
                <a:spcPts val="1000"/>
              </a:spcBef>
              <a:spcAft>
                <a:spcPts val="0"/>
              </a:spcAft>
              <a:buClr>
                <a:schemeClr val="dk1"/>
              </a:buClr>
              <a:buSzPts val="1100"/>
              <a:buFont typeface="Arial" panose="020B0604020202020204"/>
              <a:buNone/>
            </a:pPr>
            <a:r>
              <a:rPr lang="en-US" sz="1800" b="1">
                <a:latin typeface="Times New Roman" panose="02020603050405020304"/>
                <a:ea typeface="Times New Roman" panose="02020603050405020304"/>
                <a:cs typeface="Times New Roman" panose="02020603050405020304"/>
                <a:sym typeface="Times New Roman" panose="02020603050405020304"/>
              </a:rPr>
              <a:t>Deepening the use of the internet for research and</a:t>
            </a:r>
            <a:endParaRPr sz="1800" b="1">
              <a:latin typeface="Times New Roman" panose="02020603050405020304"/>
              <a:ea typeface="Times New Roman" panose="02020603050405020304"/>
              <a:cs typeface="Times New Roman" panose="02020603050405020304"/>
              <a:sym typeface="Times New Roman" panose="02020603050405020304"/>
            </a:endParaRPr>
          </a:p>
          <a:p>
            <a:pPr marL="228600" lvl="0" indent="0" algn="ctr" rtl="0">
              <a:lnSpc>
                <a:spcPct val="150000"/>
              </a:lnSpc>
              <a:spcBef>
                <a:spcPts val="1000"/>
              </a:spcBef>
              <a:spcAft>
                <a:spcPts val="0"/>
              </a:spcAft>
              <a:buClr>
                <a:schemeClr val="dk1"/>
              </a:buClr>
              <a:buSzPts val="1100"/>
              <a:buFont typeface="Arial" panose="020B0604020202020204"/>
              <a:buNone/>
            </a:pPr>
            <a:r>
              <a:rPr lang="en-US" sz="1800" b="1">
                <a:latin typeface="Times New Roman" panose="02020603050405020304"/>
                <a:ea typeface="Times New Roman" panose="02020603050405020304"/>
                <a:cs typeface="Times New Roman" panose="02020603050405020304"/>
                <a:sym typeface="Times New Roman" panose="02020603050405020304"/>
              </a:rPr>
              <a:t>communication. </a:t>
            </a:r>
            <a:endParaRPr sz="1800" b="1">
              <a:latin typeface="Times New Roman" panose="02020603050405020304"/>
              <a:ea typeface="Times New Roman" panose="02020603050405020304"/>
              <a:cs typeface="Times New Roman" panose="02020603050405020304"/>
              <a:sym typeface="Times New Roman" panose="02020603050405020304"/>
            </a:endParaRPr>
          </a:p>
          <a:p>
            <a:pPr marL="228600" lvl="0" indent="0" algn="l" rtl="0">
              <a:lnSpc>
                <a:spcPct val="150000"/>
              </a:lnSpc>
              <a:spcBef>
                <a:spcPts val="1000"/>
              </a:spcBef>
              <a:spcAft>
                <a:spcPts val="0"/>
              </a:spcAft>
              <a:buClr>
                <a:schemeClr val="dk1"/>
              </a:buClr>
              <a:buSzPts val="1800"/>
              <a:buNone/>
            </a:pPr>
            <a:endParaRPr sz="1800" b="1">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47625" y="6141085"/>
            <a:ext cx="6204585" cy="6438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7" name="Google Shape;87;p1"/>
          <p:cNvSpPr txBox="1"/>
          <p:nvPr/>
        </p:nvSpPr>
        <p:spPr>
          <a:xfrm>
            <a:off x="8786508" y="6140850"/>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87" name="Shape 187"/>
        <p:cNvGrpSpPr/>
        <p:nvPr/>
      </p:nvGrpSpPr>
      <p:grpSpPr>
        <a:xfrm>
          <a:off x="0" y="0"/>
          <a:ext cx="0" cy="0"/>
          <a:chOff x="0" y="0"/>
          <a:chExt cx="0" cy="0"/>
        </a:xfrm>
      </p:grpSpPr>
      <p:sp>
        <p:nvSpPr>
          <p:cNvPr id="188" name="Google Shape;188;p10"/>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89" name="Google Shape;189;p10"/>
          <p:cNvSpPr txBox="1"/>
          <p:nvPr>
            <p:ph type="subTitle" idx="1"/>
          </p:nvPr>
        </p:nvSpPr>
        <p:spPr>
          <a:xfrm>
            <a:off x="318341" y="41941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90" name="Google Shape;190;p10"/>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1" name="Google Shape;191;p10"/>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2" name="Google Shape;192;p10"/>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93" name="Google Shape;193;p10"/>
          <p:cNvSpPr txBox="1"/>
          <p:nvPr/>
        </p:nvSpPr>
        <p:spPr>
          <a:xfrm>
            <a:off x="3919676" y="1044475"/>
            <a:ext cx="3834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SOCIAL NETWORKS</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4" name="Google Shape;194;p10"/>
          <p:cNvSpPr txBox="1"/>
          <p:nvPr/>
        </p:nvSpPr>
        <p:spPr>
          <a:xfrm>
            <a:off x="815925" y="2651911"/>
            <a:ext cx="19835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FACEBOOK</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5" name="Google Shape;195;p10"/>
          <p:cNvSpPr txBox="1"/>
          <p:nvPr/>
        </p:nvSpPr>
        <p:spPr>
          <a:xfrm>
            <a:off x="3643532" y="2639660"/>
            <a:ext cx="20790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INSTAGRAM</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6" name="Google Shape;196;p10"/>
          <p:cNvSpPr txBox="1"/>
          <p:nvPr/>
        </p:nvSpPr>
        <p:spPr>
          <a:xfrm>
            <a:off x="6893561" y="2627429"/>
            <a:ext cx="15288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TIK-TOK</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7" name="Google Shape;197;p10"/>
          <p:cNvPicPr preferRelativeResize="0"/>
          <p:nvPr/>
        </p:nvPicPr>
        <p:blipFill rotWithShape="1">
          <a:blip r:embed="rId3"/>
          <a:srcRect/>
          <a:stretch>
            <a:fillRect/>
          </a:stretch>
        </p:blipFill>
        <p:spPr>
          <a:xfrm>
            <a:off x="739994" y="3491322"/>
            <a:ext cx="1846727" cy="1846727"/>
          </a:xfrm>
          <a:prstGeom prst="rect">
            <a:avLst/>
          </a:prstGeom>
          <a:noFill/>
          <a:ln>
            <a:noFill/>
          </a:ln>
        </p:spPr>
      </p:pic>
      <p:pic>
        <p:nvPicPr>
          <p:cNvPr id="198" name="Google Shape;198;p10"/>
          <p:cNvPicPr preferRelativeResize="0"/>
          <p:nvPr/>
        </p:nvPicPr>
        <p:blipFill rotWithShape="1">
          <a:blip r:embed="rId4"/>
          <a:srcRect/>
          <a:stretch>
            <a:fillRect/>
          </a:stretch>
        </p:blipFill>
        <p:spPr>
          <a:xfrm>
            <a:off x="3879934" y="3510255"/>
            <a:ext cx="1758750" cy="1757285"/>
          </a:xfrm>
          <a:prstGeom prst="rect">
            <a:avLst/>
          </a:prstGeom>
          <a:noFill/>
          <a:ln>
            <a:noFill/>
          </a:ln>
        </p:spPr>
      </p:pic>
      <p:pic>
        <p:nvPicPr>
          <p:cNvPr id="199" name="Google Shape;199;p10"/>
          <p:cNvPicPr preferRelativeResize="0"/>
          <p:nvPr/>
        </p:nvPicPr>
        <p:blipFill rotWithShape="1">
          <a:blip r:embed="rId5"/>
          <a:srcRect/>
          <a:stretch>
            <a:fillRect/>
          </a:stretch>
        </p:blipFill>
        <p:spPr>
          <a:xfrm>
            <a:off x="6586406" y="3381433"/>
            <a:ext cx="2143125" cy="2143125"/>
          </a:xfrm>
          <a:prstGeom prst="rect">
            <a:avLst/>
          </a:prstGeom>
          <a:noFill/>
          <a:ln>
            <a:noFill/>
          </a:ln>
        </p:spPr>
      </p:pic>
      <p:sp>
        <p:nvSpPr>
          <p:cNvPr id="200" name="Google Shape;200;p10"/>
          <p:cNvSpPr txBox="1"/>
          <p:nvPr/>
        </p:nvSpPr>
        <p:spPr>
          <a:xfrm>
            <a:off x="3951128" y="5751225"/>
            <a:ext cx="2079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04" name="Shape 204"/>
        <p:cNvGrpSpPr/>
        <p:nvPr/>
      </p:nvGrpSpPr>
      <p:grpSpPr>
        <a:xfrm>
          <a:off x="0" y="0"/>
          <a:ext cx="0" cy="0"/>
          <a:chOff x="0" y="0"/>
          <a:chExt cx="0" cy="0"/>
        </a:xfrm>
      </p:grpSpPr>
      <p:sp>
        <p:nvSpPr>
          <p:cNvPr id="205" name="Google Shape;205;p11"/>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06" name="Google Shape;206;p11"/>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7" name="Google Shape;207;p11"/>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8" name="Google Shape;208;p11"/>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09" name="Google Shape;209;p11"/>
          <p:cNvSpPr txBox="1"/>
          <p:nvPr/>
        </p:nvSpPr>
        <p:spPr>
          <a:xfrm>
            <a:off x="2797565" y="613512"/>
            <a:ext cx="51026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TECHNOLOGY FOR SENIORS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0" name="Google Shape;210;p11"/>
          <p:cNvSpPr txBox="1"/>
          <p:nvPr/>
        </p:nvSpPr>
        <p:spPr>
          <a:xfrm>
            <a:off x="815924" y="2651911"/>
            <a:ext cx="23633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Smart home</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1" name="Google Shape;211;p11"/>
          <p:cNvSpPr txBox="1"/>
          <p:nvPr>
            <p:ph type="subTitle" idx="1"/>
          </p:nvPr>
        </p:nvSpPr>
        <p:spPr>
          <a:xfrm>
            <a:off x="297813" y="1536368"/>
            <a:ext cx="3399600" cy="52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56565"/>
              </a:buClr>
              <a:buSzPts val="2400"/>
              <a:buNone/>
            </a:pPr>
            <a:r>
              <a:rPr lang="en-US" b="1">
                <a:solidFill>
                  <a:srgbClr val="A56565"/>
                </a:solidFill>
                <a:latin typeface="Times New Roman" panose="02020603050405020304"/>
                <a:ea typeface="Times New Roman" panose="02020603050405020304"/>
                <a:cs typeface="Times New Roman" panose="02020603050405020304"/>
                <a:sym typeface="Times New Roman" panose="02020603050405020304"/>
              </a:rPr>
              <a:t>Exemple:</a:t>
            </a:r>
            <a:endParaRPr lang="en-US"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2" name="Google Shape;212;p11"/>
          <p:cNvSpPr txBox="1"/>
          <p:nvPr/>
        </p:nvSpPr>
        <p:spPr>
          <a:xfrm>
            <a:off x="4128153" y="2687231"/>
            <a:ext cx="39356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Intelligent lighting system</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3" name="Google Shape;213;p11"/>
          <p:cNvSpPr txBox="1"/>
          <p:nvPr/>
        </p:nvSpPr>
        <p:spPr>
          <a:xfrm>
            <a:off x="675248" y="3701692"/>
            <a:ext cx="265329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Smart watches</a:t>
            </a:r>
            <a:endPar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4" name="Google Shape;214;p11"/>
          <p:cNvSpPr txBox="1"/>
          <p:nvPr/>
        </p:nvSpPr>
        <p:spPr>
          <a:xfrm>
            <a:off x="570850" y="4934281"/>
            <a:ext cx="24441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Smart oven</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5" name="Google Shape;215;p11"/>
          <p:cNvSpPr txBox="1"/>
          <p:nvPr/>
        </p:nvSpPr>
        <p:spPr>
          <a:xfrm>
            <a:off x="4391462" y="3753241"/>
            <a:ext cx="19148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Telemedicine</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6" name="Google Shape;216;p11"/>
          <p:cNvSpPr txBox="1"/>
          <p:nvPr/>
        </p:nvSpPr>
        <p:spPr>
          <a:xfrm>
            <a:off x="4514600" y="4934275"/>
            <a:ext cx="4203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Blood pressure apps</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20" name="Shape 220"/>
        <p:cNvGrpSpPr/>
        <p:nvPr/>
      </p:nvGrpSpPr>
      <p:grpSpPr>
        <a:xfrm>
          <a:off x="0" y="0"/>
          <a:ext cx="0" cy="0"/>
          <a:chOff x="0" y="0"/>
          <a:chExt cx="0" cy="0"/>
        </a:xfrm>
      </p:grpSpPr>
      <p:sp>
        <p:nvSpPr>
          <p:cNvPr id="221" name="Google Shape;221;p12"/>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22" name="Google Shape;222;p12"/>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ct val="1000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rgbClr val="A56565"/>
              </a:buClr>
              <a:buSzPct val="100000"/>
              <a:buNone/>
            </a:pPr>
            <a:r>
              <a:rPr lang="en-US" sz="2800" b="1">
                <a:solidFill>
                  <a:srgbClr val="A56565"/>
                </a:solidFill>
                <a:latin typeface="Times New Roman" panose="02020603050405020304"/>
                <a:ea typeface="Times New Roman" panose="02020603050405020304"/>
                <a:cs typeface="Times New Roman" panose="02020603050405020304"/>
                <a:sym typeface="Times New Roman" panose="02020603050405020304"/>
              </a:rPr>
              <a:t>HEALTH</a:t>
            </a: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23" name="Google Shape;223;p12"/>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4" name="Google Shape;224;p12"/>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25" name="Google Shape;225;p12"/>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26" name="Google Shape;226;p12"/>
          <p:cNvPicPr preferRelativeResize="0"/>
          <p:nvPr/>
        </p:nvPicPr>
        <p:blipFill rotWithShape="1">
          <a:blip r:embed="rId3"/>
          <a:srcRect/>
          <a:stretch>
            <a:fillRect/>
          </a:stretch>
        </p:blipFill>
        <p:spPr>
          <a:xfrm>
            <a:off x="925749" y="2073612"/>
            <a:ext cx="3013953" cy="3013953"/>
          </a:xfrm>
          <a:prstGeom prst="rect">
            <a:avLst/>
          </a:prstGeom>
          <a:noFill/>
          <a:ln>
            <a:noFill/>
          </a:ln>
        </p:spPr>
      </p:pic>
      <p:pic>
        <p:nvPicPr>
          <p:cNvPr id="227" name="Google Shape;227;p12"/>
          <p:cNvPicPr preferRelativeResize="0"/>
          <p:nvPr/>
        </p:nvPicPr>
        <p:blipFill rotWithShape="1">
          <a:blip r:embed="rId4"/>
          <a:srcRect/>
          <a:stretch>
            <a:fillRect/>
          </a:stretch>
        </p:blipFill>
        <p:spPr>
          <a:xfrm>
            <a:off x="4057245" y="2243444"/>
            <a:ext cx="4566524" cy="30458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31" name="Shape 231"/>
        <p:cNvGrpSpPr/>
        <p:nvPr/>
      </p:nvGrpSpPr>
      <p:grpSpPr>
        <a:xfrm>
          <a:off x="0" y="0"/>
          <a:ext cx="0" cy="0"/>
          <a:chOff x="0" y="0"/>
          <a:chExt cx="0" cy="0"/>
        </a:xfrm>
      </p:grpSpPr>
      <p:sp>
        <p:nvSpPr>
          <p:cNvPr id="232" name="Google Shape;232;p13"/>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33" name="Google Shape;233;p13"/>
          <p:cNvSpPr txBox="1"/>
          <p:nvPr>
            <p:ph type="subTitle" idx="1"/>
          </p:nvPr>
        </p:nvSpPr>
        <p:spPr>
          <a:xfrm>
            <a:off x="0" y="1512909"/>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1100"/>
              <a:buFont typeface="Arial" panose="020B0604020202020204"/>
              <a:buNone/>
            </a:pPr>
            <a:r>
              <a:rPr lang="en-US" sz="2600" b="1" i="1">
                <a:latin typeface="Times New Roman" panose="02020603050405020304"/>
                <a:ea typeface="Times New Roman" panose="02020603050405020304"/>
                <a:cs typeface="Times New Roman" panose="02020603050405020304"/>
                <a:sym typeface="Times New Roman" panose="02020603050405020304"/>
              </a:rPr>
              <a:t>Application:</a:t>
            </a:r>
            <a:endParaRPr sz="2600" b="1" i="1">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1100"/>
              <a:buFont typeface="Arial" panose="020B0604020202020204"/>
              <a:buNone/>
            </a:pPr>
            <a:r>
              <a:rPr lang="en-US" sz="2600" b="1" i="1">
                <a:latin typeface="Times New Roman" panose="02020603050405020304"/>
                <a:ea typeface="Times New Roman" panose="02020603050405020304"/>
                <a:cs typeface="Times New Roman" panose="02020603050405020304"/>
                <a:sym typeface="Times New Roman" panose="02020603050405020304"/>
              </a:rPr>
              <a:t>The trainers will go through each one individually and exemplify</a:t>
            </a:r>
            <a:endParaRPr sz="2600" b="1" i="1">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1100"/>
              <a:buNone/>
            </a:pPr>
            <a:r>
              <a:rPr lang="en-US" sz="2600" b="1" i="1">
                <a:latin typeface="Times New Roman" panose="02020603050405020304"/>
                <a:ea typeface="Times New Roman" panose="02020603050405020304"/>
                <a:cs typeface="Times New Roman" panose="02020603050405020304"/>
                <a:sym typeface="Times New Roman" panose="02020603050405020304"/>
              </a:rPr>
              <a:t>how the blood pressure app works.</a:t>
            </a:r>
            <a:endParaRPr sz="2600" b="1" i="1">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34" name="Google Shape;234;p13"/>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35" name="Google Shape;235;p13"/>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6" name="Google Shape;236;p13"/>
          <p:cNvPicPr preferRelativeResize="0"/>
          <p:nvPr/>
        </p:nvPicPr>
        <p:blipFill rotWithShape="1">
          <a:blip r:embed="rId2"/>
          <a:srcRect r="47809"/>
          <a:stretch>
            <a:fillRect/>
          </a:stretch>
        </p:blipFill>
        <p:spPr>
          <a:xfrm>
            <a:off x="9922783" y="73615"/>
            <a:ext cx="699795" cy="5830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0" name="Shape 240"/>
        <p:cNvGrpSpPr/>
        <p:nvPr/>
      </p:nvGrpSpPr>
      <p:grpSpPr>
        <a:xfrm>
          <a:off x="0" y="0"/>
          <a:ext cx="0" cy="0"/>
          <a:chOff x="0" y="0"/>
          <a:chExt cx="0" cy="0"/>
        </a:xfrm>
      </p:grpSpPr>
      <p:sp>
        <p:nvSpPr>
          <p:cNvPr id="241" name="Google Shape;241;p14"/>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42" name="Google Shape;242;p14"/>
          <p:cNvSpPr txBox="1"/>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43" name="Google Shape;243;p14"/>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4" name="Google Shape;244;p14"/>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45" name="Google Shape;245;p14"/>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46" name="Google Shape;246;p14"/>
          <p:cNvPicPr preferRelativeResize="0"/>
          <p:nvPr/>
        </p:nvPicPr>
        <p:blipFill rotWithShape="1">
          <a:blip r:embed="rId3"/>
          <a:srcRect/>
          <a:stretch>
            <a:fillRect/>
          </a:stretch>
        </p:blipFill>
        <p:spPr>
          <a:xfrm>
            <a:off x="2621902" y="2328998"/>
            <a:ext cx="4693299" cy="3612186"/>
          </a:xfrm>
          <a:prstGeom prst="rect">
            <a:avLst/>
          </a:prstGeom>
          <a:noFill/>
          <a:ln>
            <a:noFill/>
          </a:ln>
          <a:effectLst>
            <a:outerShdw blurRad="292100" dist="139700" dir="2700000" algn="tl" rotWithShape="0">
              <a:srgbClr val="333333">
                <a:alpha val="64705"/>
              </a:srgbClr>
            </a:outerShdw>
          </a:effectLst>
        </p:spPr>
      </p:pic>
      <p:sp>
        <p:nvSpPr>
          <p:cNvPr id="247" name="Google Shape;247;p14"/>
          <p:cNvSpPr txBox="1"/>
          <p:nvPr/>
        </p:nvSpPr>
        <p:spPr>
          <a:xfrm>
            <a:off x="2743200" y="1191700"/>
            <a:ext cx="4832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Times New Roman" panose="02020603050405020304"/>
                <a:ea typeface="Times New Roman" panose="02020603050405020304"/>
                <a:cs typeface="Times New Roman" panose="02020603050405020304"/>
                <a:sym typeface="Times New Roman" panose="02020603050405020304"/>
              </a:rPr>
              <a:t>THANK YOU FOR YOUR ATTENTION!</a:t>
            </a:r>
            <a:endParaRPr lang="en-US" sz="1800"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91" name="Shape 91"/>
        <p:cNvGrpSpPr/>
        <p:nvPr/>
      </p:nvGrpSpPr>
      <p:grpSpPr>
        <a:xfrm>
          <a:off x="0" y="0"/>
          <a:ext cx="0" cy="0"/>
          <a:chOff x="0" y="0"/>
          <a:chExt cx="0" cy="0"/>
        </a:xfrm>
      </p:grpSpPr>
      <p:sp>
        <p:nvSpPr>
          <p:cNvPr id="92" name="Google Shape;92;p2"/>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93" name="Google Shape;93;p2"/>
          <p:cNvSpPr txBox="1"/>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94" name="Google Shape;94;p2"/>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95" name="Google Shape;95;p2"/>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96" name="Google Shape;96;p2"/>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97" name="Google Shape;97;p2"/>
          <p:cNvSpPr txBox="1"/>
          <p:nvPr/>
        </p:nvSpPr>
        <p:spPr>
          <a:xfrm>
            <a:off x="3756770" y="905971"/>
            <a:ext cx="316945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56565"/>
                </a:solidFill>
                <a:latin typeface="Times New Roman" panose="02020603050405020304"/>
                <a:ea typeface="Times New Roman" panose="02020603050405020304"/>
                <a:cs typeface="Times New Roman" panose="02020603050405020304"/>
                <a:sym typeface="Times New Roman" panose="02020603050405020304"/>
              </a:rPr>
              <a:t>Summary &amp; questions</a:t>
            </a:r>
            <a:endParaRPr sz="240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98" name="Google Shape;98;p2"/>
          <p:cNvPicPr preferRelativeResize="0"/>
          <p:nvPr/>
        </p:nvPicPr>
        <p:blipFill rotWithShape="1">
          <a:blip r:embed="rId3"/>
          <a:srcRect/>
          <a:stretch>
            <a:fillRect/>
          </a:stretch>
        </p:blipFill>
        <p:spPr>
          <a:xfrm>
            <a:off x="5643888" y="1936882"/>
            <a:ext cx="2992861" cy="2984236"/>
          </a:xfrm>
          <a:prstGeom prst="rect">
            <a:avLst/>
          </a:prstGeom>
          <a:noFill/>
          <a:ln>
            <a:noFill/>
          </a:ln>
        </p:spPr>
      </p:pic>
      <p:sp>
        <p:nvSpPr>
          <p:cNvPr id="99" name="Google Shape;99;p2"/>
          <p:cNvSpPr txBox="1"/>
          <p:nvPr/>
        </p:nvSpPr>
        <p:spPr>
          <a:xfrm>
            <a:off x="858129" y="2672862"/>
            <a:ext cx="42114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Using your mobile phones you'll send them</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A short message including:</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spcBef>
                <a:spcPts val="0"/>
              </a:spcBef>
              <a:spcAft>
                <a:spcPts val="0"/>
              </a:spcAft>
              <a:buClr>
                <a:schemeClr val="dk1"/>
              </a:buClr>
              <a:buSzPts val="1800"/>
              <a:buFont typeface="Times New Roman" panose="02020603050405020304"/>
              <a:buAutoNum type="alphaLcParen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How are you feeling today?</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spcBef>
                <a:spcPts val="0"/>
              </a:spcBef>
              <a:spcAft>
                <a:spcPts val="0"/>
              </a:spcAft>
              <a:buClr>
                <a:schemeClr val="dk1"/>
              </a:buClr>
              <a:buSzPts val="1800"/>
              <a:buFont typeface="Times New Roman" panose="02020603050405020304"/>
              <a:buAutoNum type="alphaLcParen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Your full name</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3" name="Shape 103"/>
        <p:cNvGrpSpPr/>
        <p:nvPr/>
      </p:nvGrpSpPr>
      <p:grpSpPr>
        <a:xfrm>
          <a:off x="0" y="0"/>
          <a:ext cx="0" cy="0"/>
          <a:chOff x="0" y="0"/>
          <a:chExt cx="0" cy="0"/>
        </a:xfrm>
      </p:grpSpPr>
      <p:sp>
        <p:nvSpPr>
          <p:cNvPr id="104" name="Google Shape;104;p3"/>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05" name="Google Shape;105;p3"/>
          <p:cNvSpPr txBox="1"/>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06" name="Google Shape;106;p3"/>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7" name="Google Shape;107;p3"/>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08" name="Google Shape;108;p3"/>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09" name="Google Shape;109;p3"/>
          <p:cNvSpPr txBox="1"/>
          <p:nvPr/>
        </p:nvSpPr>
        <p:spPr>
          <a:xfrm>
            <a:off x="3336587" y="592111"/>
            <a:ext cx="357977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COMMUNICATION</a:t>
            </a:r>
            <a:endPar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0" name="Google Shape;110;p3"/>
          <p:cNvPicPr preferRelativeResize="0"/>
          <p:nvPr/>
        </p:nvPicPr>
        <p:blipFill rotWithShape="1">
          <a:blip r:embed="rId3"/>
          <a:srcRect/>
          <a:stretch>
            <a:fillRect/>
          </a:stretch>
        </p:blipFill>
        <p:spPr>
          <a:xfrm>
            <a:off x="5053230" y="1778953"/>
            <a:ext cx="6944215" cy="3678264"/>
          </a:xfrm>
          <a:prstGeom prst="rect">
            <a:avLst/>
          </a:prstGeom>
          <a:noFill/>
          <a:ln>
            <a:noFill/>
          </a:ln>
        </p:spPr>
      </p:pic>
      <p:pic>
        <p:nvPicPr>
          <p:cNvPr id="111" name="Google Shape;111;p3"/>
          <p:cNvPicPr preferRelativeResize="0"/>
          <p:nvPr/>
        </p:nvPicPr>
        <p:blipFill rotWithShape="1">
          <a:blip r:embed="rId4"/>
          <a:srcRect/>
          <a:stretch>
            <a:fillRect/>
          </a:stretch>
        </p:blipFill>
        <p:spPr>
          <a:xfrm>
            <a:off x="583484" y="1811183"/>
            <a:ext cx="3920133" cy="26134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15" name="Shape 115"/>
        <p:cNvGrpSpPr/>
        <p:nvPr/>
      </p:nvGrpSpPr>
      <p:grpSpPr>
        <a:xfrm>
          <a:off x="0" y="0"/>
          <a:ext cx="0" cy="0"/>
          <a:chOff x="0" y="0"/>
          <a:chExt cx="0" cy="0"/>
        </a:xfrm>
      </p:grpSpPr>
      <p:sp>
        <p:nvSpPr>
          <p:cNvPr id="116" name="Google Shape;116;p4"/>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17" name="Google Shape;117;p4"/>
          <p:cNvSpPr txBox="1"/>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18" name="Google Shape;118;p4"/>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9" name="Google Shape;119;p4"/>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20" name="Google Shape;120;p4"/>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21" name="Google Shape;121;p4"/>
          <p:cNvSpPr txBox="1"/>
          <p:nvPr/>
        </p:nvSpPr>
        <p:spPr>
          <a:xfrm>
            <a:off x="3336587" y="592111"/>
            <a:ext cx="357977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COMMUNICATION</a:t>
            </a:r>
            <a:endPar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2" name="Google Shape;122;p4"/>
          <p:cNvSpPr txBox="1"/>
          <p:nvPr/>
        </p:nvSpPr>
        <p:spPr>
          <a:xfrm>
            <a:off x="650631" y="2018732"/>
            <a:ext cx="7575600" cy="2355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Steps for creating an email account:</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endParaRPr sz="1400" b="1">
              <a:solidFill>
                <a:srgbClr val="A56565"/>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50000"/>
              </a:lnSpc>
              <a:spcBef>
                <a:spcPts val="0"/>
              </a:spcBef>
              <a:spcAft>
                <a:spcPts val="0"/>
              </a:spcAft>
              <a:buClr>
                <a:schemeClr val="dk1"/>
              </a:buClr>
              <a:buSzPts val="1100"/>
              <a:buFont typeface="Arial" panose="020B0604020202020204"/>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1.Go to the Google account creation page</a:t>
            </a:r>
            <a:endParaRPr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Clr>
                <a:schemeClr val="dk1"/>
              </a:buClr>
              <a:buSzPts val="1100"/>
              <a:buFont typeface="Arial" panose="020B0604020202020204"/>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2.Follow the steps shown to set up your account.</a:t>
            </a:r>
            <a:endParaRPr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Clr>
                <a:schemeClr val="dk1"/>
              </a:buClr>
              <a:buSzPts val="1100"/>
              <a:buFont typeface="Arial" panose="020B0604020202020204"/>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3.Use the account you created to sign in to Gmail.</a:t>
            </a:r>
            <a:endParaRPr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SzPts val="1100"/>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4.Choose a username - for example: ioanaanton@gmail.com</a:t>
            </a:r>
            <a:endParaRPr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26" name="Shape 126"/>
        <p:cNvGrpSpPr/>
        <p:nvPr/>
      </p:nvGrpSpPr>
      <p:grpSpPr>
        <a:xfrm>
          <a:off x="0" y="0"/>
          <a:ext cx="0" cy="0"/>
          <a:chOff x="0" y="0"/>
          <a:chExt cx="0" cy="0"/>
        </a:xfrm>
      </p:grpSpPr>
      <p:sp>
        <p:nvSpPr>
          <p:cNvPr id="127" name="Google Shape;127;p5"/>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28" name="Google Shape;128;p5"/>
          <p:cNvSpPr txBox="1"/>
          <p:nvPr>
            <p:ph type="subTitle" idx="1"/>
          </p:nvPr>
        </p:nvSpPr>
        <p:spPr>
          <a:xfrm>
            <a:off x="324255" y="697537"/>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29" name="Google Shape;129;p5"/>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0" name="Google Shape;130;p5"/>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31" name="Google Shape;131;p5"/>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32" name="Google Shape;132;p5"/>
          <p:cNvSpPr txBox="1"/>
          <p:nvPr/>
        </p:nvSpPr>
        <p:spPr>
          <a:xfrm>
            <a:off x="3336587" y="592111"/>
            <a:ext cx="3579779" cy="46166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panose="020B0604020202020204"/>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COMMUNICATION</a:t>
            </a:r>
            <a:endPar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3" name="Google Shape;133;p5"/>
          <p:cNvSpPr txBox="1"/>
          <p:nvPr/>
        </p:nvSpPr>
        <p:spPr>
          <a:xfrm>
            <a:off x="495886" y="1741037"/>
            <a:ext cx="75756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1100"/>
              <a:buFont typeface="Arial" panose="020B0604020202020204"/>
              <a:buNone/>
            </a:pP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SzPts val="1100"/>
              <a:buNone/>
            </a:pP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We're going to fold into several groups and create gmail accounts.</a:t>
            </a: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34" name="Google Shape;134;p5"/>
          <p:cNvPicPr preferRelativeResize="0"/>
          <p:nvPr/>
        </p:nvPicPr>
        <p:blipFill rotWithShape="1">
          <a:blip r:embed="rId3"/>
          <a:srcRect/>
          <a:stretch>
            <a:fillRect/>
          </a:stretch>
        </p:blipFill>
        <p:spPr>
          <a:xfrm>
            <a:off x="3676357" y="3420914"/>
            <a:ext cx="3912578" cy="26083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38" name="Shape 138"/>
        <p:cNvGrpSpPr/>
        <p:nvPr/>
      </p:nvGrpSpPr>
      <p:grpSpPr>
        <a:xfrm>
          <a:off x="0" y="0"/>
          <a:ext cx="0" cy="0"/>
          <a:chOff x="0" y="0"/>
          <a:chExt cx="0" cy="0"/>
        </a:xfrm>
      </p:grpSpPr>
      <p:sp>
        <p:nvSpPr>
          <p:cNvPr id="139" name="Google Shape;139;p6"/>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40" name="Google Shape;140;p6"/>
          <p:cNvSpPr txBox="1"/>
          <p:nvPr>
            <p:ph type="subTitle" idx="1"/>
          </p:nvPr>
        </p:nvSpPr>
        <p:spPr>
          <a:xfrm>
            <a:off x="318341" y="1564384"/>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41" name="Google Shape;141;p6"/>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2" name="Google Shape;142;p6"/>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43" name="Google Shape;143;p6"/>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44" name="Google Shape;144;p6"/>
          <p:cNvSpPr txBox="1"/>
          <p:nvPr/>
        </p:nvSpPr>
        <p:spPr>
          <a:xfrm>
            <a:off x="3336587" y="592111"/>
            <a:ext cx="3579779" cy="46166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panose="020B0604020202020204"/>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COMMUNICATION</a:t>
            </a:r>
            <a:endPar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5" name="Google Shape;145;p6"/>
          <p:cNvSpPr txBox="1"/>
          <p:nvPr/>
        </p:nvSpPr>
        <p:spPr>
          <a:xfrm>
            <a:off x="495886" y="1741037"/>
            <a:ext cx="7575600" cy="1708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To make a video call, you need two important requirements:</a:t>
            </a:r>
            <a:endParaRPr sz="1800" b="1">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50000"/>
              </a:lnSpc>
              <a:spcBef>
                <a:spcPts val="0"/>
              </a:spcBef>
              <a:spcAft>
                <a:spcPts val="0"/>
              </a:spcAft>
              <a:buClr>
                <a:schemeClr val="dk1"/>
              </a:buClr>
              <a:buSzPts val="1100"/>
              <a:buFont typeface="Arial" panose="020B0604020202020204"/>
              <a:buNone/>
            </a:pPr>
            <a:r>
              <a:rPr lang="en-US" sz="1800">
                <a:solidFill>
                  <a:srgbClr val="A56565"/>
                </a:solidFill>
                <a:latin typeface="Times New Roman" panose="02020603050405020304"/>
                <a:ea typeface="Times New Roman" panose="02020603050405020304"/>
                <a:cs typeface="Times New Roman" panose="02020603050405020304"/>
                <a:sym typeface="Times New Roman" panose="02020603050405020304"/>
              </a:rPr>
              <a:t>1. stable Internet connection</a:t>
            </a:r>
            <a:endParaRPr sz="180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SzPts val="1100"/>
              <a:buNone/>
            </a:pPr>
            <a:r>
              <a:rPr lang="en-US" sz="1800">
                <a:solidFill>
                  <a:srgbClr val="A56565"/>
                </a:solidFill>
                <a:latin typeface="Times New Roman" panose="02020603050405020304"/>
                <a:ea typeface="Times New Roman" panose="02020603050405020304"/>
                <a:cs typeface="Times New Roman" panose="02020603050405020304"/>
                <a:sym typeface="Times New Roman" panose="02020603050405020304"/>
              </a:rPr>
              <a:t>2. an application or program that allows you to make a video call</a:t>
            </a:r>
            <a:endParaRPr sz="180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46" name="Google Shape;146;p6"/>
          <p:cNvPicPr preferRelativeResize="0"/>
          <p:nvPr/>
        </p:nvPicPr>
        <p:blipFill rotWithShape="1">
          <a:blip r:embed="rId3"/>
          <a:srcRect/>
          <a:stretch>
            <a:fillRect/>
          </a:stretch>
        </p:blipFill>
        <p:spPr>
          <a:xfrm>
            <a:off x="2895937" y="3114930"/>
            <a:ext cx="4020429" cy="30153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50" name="Shape 150"/>
        <p:cNvGrpSpPr/>
        <p:nvPr/>
      </p:nvGrpSpPr>
      <p:grpSpPr>
        <a:xfrm>
          <a:off x="0" y="0"/>
          <a:ext cx="0" cy="0"/>
          <a:chOff x="0" y="0"/>
          <a:chExt cx="0" cy="0"/>
        </a:xfrm>
      </p:grpSpPr>
      <p:sp>
        <p:nvSpPr>
          <p:cNvPr id="151" name="Google Shape;151;p7"/>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52" name="Google Shape;152;p7"/>
          <p:cNvSpPr txBox="1"/>
          <p:nvPr>
            <p:ph type="subTitle" idx="1"/>
          </p:nvPr>
        </p:nvSpPr>
        <p:spPr>
          <a:xfrm>
            <a:off x="318341" y="1564384"/>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53" name="Google Shape;153;p7"/>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4" name="Google Shape;154;p7"/>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55" name="Google Shape;155;p7"/>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56" name="Google Shape;156;p7"/>
          <p:cNvSpPr txBox="1"/>
          <p:nvPr/>
        </p:nvSpPr>
        <p:spPr>
          <a:xfrm>
            <a:off x="3336587" y="592111"/>
            <a:ext cx="3579779" cy="46166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panose="020B0604020202020204"/>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COMMUNICATION</a:t>
            </a:r>
            <a:endPar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7" name="Google Shape;157;p7"/>
          <p:cNvSpPr txBox="1"/>
          <p:nvPr/>
        </p:nvSpPr>
        <p:spPr>
          <a:xfrm>
            <a:off x="495886" y="1741037"/>
            <a:ext cx="7575600" cy="20319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Examples of applications:</a:t>
            </a:r>
            <a:endPar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1.Skype</a:t>
            </a:r>
            <a:endPar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2.Zoom</a:t>
            </a:r>
            <a:endPar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3.Facetime</a:t>
            </a:r>
            <a:endPar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r>
              <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rPr>
              <a:t>4.What up</a:t>
            </a:r>
            <a:endParaRPr lang="en-US" sz="18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58" name="Google Shape;158;p7"/>
          <p:cNvPicPr preferRelativeResize="0"/>
          <p:nvPr/>
        </p:nvPicPr>
        <p:blipFill rotWithShape="1">
          <a:blip r:embed="rId3"/>
          <a:srcRect/>
          <a:stretch>
            <a:fillRect/>
          </a:stretch>
        </p:blipFill>
        <p:spPr>
          <a:xfrm>
            <a:off x="2810025" y="2120488"/>
            <a:ext cx="5633921" cy="3173128"/>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62" name="Shape 162"/>
        <p:cNvGrpSpPr/>
        <p:nvPr/>
      </p:nvGrpSpPr>
      <p:grpSpPr>
        <a:xfrm>
          <a:off x="0" y="0"/>
          <a:ext cx="0" cy="0"/>
          <a:chOff x="0" y="0"/>
          <a:chExt cx="0" cy="0"/>
        </a:xfrm>
      </p:grpSpPr>
      <p:sp>
        <p:nvSpPr>
          <p:cNvPr id="163" name="Google Shape;163;p8"/>
          <p:cNvSpPr txBox="1"/>
          <p:nvPr>
            <p:ph type="ctrTitle"/>
          </p:nvPr>
        </p:nvSpPr>
        <p:spPr>
          <a:xfrm>
            <a:off x="5204298" y="1886081"/>
            <a:ext cx="5463702" cy="5830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Times New Roman" panose="02020603050405020304"/>
              <a:buNone/>
            </a:pPr>
            <a:r>
              <a:rPr lang="en-US" sz="1200">
                <a:latin typeface="Times New Roman" panose="02020603050405020304"/>
                <a:ea typeface="Times New Roman" panose="02020603050405020304"/>
                <a:cs typeface="Times New Roman" panose="02020603050405020304"/>
                <a:sym typeface="Times New Roman" panose="02020603050405020304"/>
              </a:rPr>
              <a:t>Aplicații care ne permit mai multe funcții</a:t>
            </a: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64" name="Google Shape;164;p8"/>
          <p:cNvSpPr txBox="1"/>
          <p:nvPr>
            <p:ph type="subTitle" idx="1"/>
          </p:nvPr>
        </p:nvSpPr>
        <p:spPr>
          <a:xfrm>
            <a:off x="1908075" y="656624"/>
            <a:ext cx="3840900" cy="440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Font typeface="Arial" panose="020B0604020202020204"/>
              <a:buNone/>
            </a:pPr>
            <a:r>
              <a:rPr lang="en-US" b="1">
                <a:solidFill>
                  <a:srgbClr val="A56565"/>
                </a:solidFill>
                <a:latin typeface="Times New Roman" panose="02020603050405020304"/>
                <a:ea typeface="Times New Roman" panose="02020603050405020304"/>
                <a:cs typeface="Times New Roman" panose="02020603050405020304"/>
                <a:sym typeface="Times New Roman" panose="02020603050405020304"/>
              </a:rPr>
              <a:t>COMMUNICATION</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165" name="Google Shape;165;p8"/>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66" name="Google Shape;166;p8"/>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67" name="Google Shape;167;p8"/>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168" name="Google Shape;168;p8"/>
          <p:cNvPicPr preferRelativeResize="0"/>
          <p:nvPr/>
        </p:nvPicPr>
        <p:blipFill rotWithShape="1">
          <a:blip r:embed="rId3"/>
          <a:srcRect/>
          <a:stretch>
            <a:fillRect/>
          </a:stretch>
        </p:blipFill>
        <p:spPr>
          <a:xfrm>
            <a:off x="419043" y="1662214"/>
            <a:ext cx="3305017" cy="1613778"/>
          </a:xfrm>
          <a:prstGeom prst="rect">
            <a:avLst/>
          </a:prstGeom>
          <a:noFill/>
          <a:ln>
            <a:noFill/>
          </a:ln>
        </p:spPr>
      </p:pic>
      <p:pic>
        <p:nvPicPr>
          <p:cNvPr id="169" name="Google Shape;169;p8"/>
          <p:cNvPicPr preferRelativeResize="0"/>
          <p:nvPr/>
        </p:nvPicPr>
        <p:blipFill rotWithShape="1">
          <a:blip r:embed="rId4"/>
          <a:srcRect/>
          <a:stretch>
            <a:fillRect/>
          </a:stretch>
        </p:blipFill>
        <p:spPr>
          <a:xfrm>
            <a:off x="6466580" y="1771679"/>
            <a:ext cx="3717602" cy="2091151"/>
          </a:xfrm>
          <a:prstGeom prst="rect">
            <a:avLst/>
          </a:prstGeom>
          <a:noFill/>
          <a:ln>
            <a:noFill/>
          </a:ln>
        </p:spPr>
      </p:pic>
      <p:pic>
        <p:nvPicPr>
          <p:cNvPr id="170" name="Google Shape;170;p8"/>
          <p:cNvPicPr preferRelativeResize="0"/>
          <p:nvPr/>
        </p:nvPicPr>
        <p:blipFill rotWithShape="1">
          <a:blip r:embed="rId5"/>
          <a:srcRect t="39320"/>
          <a:stretch>
            <a:fillRect/>
          </a:stretch>
        </p:blipFill>
        <p:spPr>
          <a:xfrm>
            <a:off x="907997" y="3572909"/>
            <a:ext cx="1971310" cy="2658214"/>
          </a:xfrm>
          <a:prstGeom prst="rect">
            <a:avLst/>
          </a:prstGeom>
          <a:noFill/>
          <a:ln>
            <a:noFill/>
          </a:ln>
        </p:spPr>
      </p:pic>
      <p:pic>
        <p:nvPicPr>
          <p:cNvPr id="171" name="Google Shape;171;p8"/>
          <p:cNvPicPr preferRelativeResize="0"/>
          <p:nvPr/>
        </p:nvPicPr>
        <p:blipFill rotWithShape="1">
          <a:blip r:embed="rId6"/>
          <a:srcRect/>
          <a:stretch>
            <a:fillRect/>
          </a:stretch>
        </p:blipFill>
        <p:spPr>
          <a:xfrm>
            <a:off x="4126280" y="2635612"/>
            <a:ext cx="1709159" cy="3429000"/>
          </a:xfrm>
          <a:prstGeom prst="rect">
            <a:avLst/>
          </a:prstGeom>
          <a:noFill/>
          <a:ln>
            <a:noFill/>
          </a:ln>
        </p:spPr>
      </p:pic>
      <p:sp>
        <p:nvSpPr>
          <p:cNvPr id="172" name="Google Shape;172;p8"/>
          <p:cNvSpPr txBox="1"/>
          <p:nvPr/>
        </p:nvSpPr>
        <p:spPr>
          <a:xfrm>
            <a:off x="3802982" y="1719527"/>
            <a:ext cx="2519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panose="020B0604020202020204"/>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Applications that we</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SzPts val="1100"/>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 allow more functions</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76" name="Shape 176"/>
        <p:cNvGrpSpPr/>
        <p:nvPr/>
      </p:nvGrpSpPr>
      <p:grpSpPr>
        <a:xfrm>
          <a:off x="0" y="0"/>
          <a:ext cx="0" cy="0"/>
          <a:chOff x="0" y="0"/>
          <a:chExt cx="0" cy="0"/>
        </a:xfrm>
      </p:grpSpPr>
      <p:sp>
        <p:nvSpPr>
          <p:cNvPr id="177" name="Google Shape;177;p9"/>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78" name="Google Shape;178;p9"/>
          <p:cNvSpPr txBox="1"/>
          <p:nvPr>
            <p:ph type="subTitle" idx="1"/>
          </p:nvPr>
        </p:nvSpPr>
        <p:spPr>
          <a:xfrm>
            <a:off x="318341" y="419413"/>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79" name="Google Shape;179;p9"/>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 </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0" name="Google Shape;180;p9"/>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81" name="Google Shape;181;p9"/>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82" name="Google Shape;182;p9"/>
          <p:cNvSpPr txBox="1"/>
          <p:nvPr/>
        </p:nvSpPr>
        <p:spPr>
          <a:xfrm>
            <a:off x="318341" y="1203468"/>
            <a:ext cx="81243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Online Messaging App</a:t>
            </a:r>
            <a:endPar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We'll make a video call together on Whats-up. </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First we'll choose </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SzPts val="1100"/>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one person to make the call and one person to receive it.</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83" name="Google Shape;183;p9"/>
          <p:cNvPicPr preferRelativeResize="0"/>
          <p:nvPr/>
        </p:nvPicPr>
        <p:blipFill rotWithShape="1">
          <a:blip r:embed="rId3"/>
          <a:srcRect/>
          <a:stretch>
            <a:fillRect/>
          </a:stretch>
        </p:blipFill>
        <p:spPr>
          <a:xfrm>
            <a:off x="2921977" y="3576391"/>
            <a:ext cx="3943057" cy="2220802"/>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6777</Words>
  <Application>WPS Presentation</Application>
  <PresentationFormat/>
  <Paragraphs>233</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Arial</vt:lpstr>
      <vt:lpstr>Calibri</vt:lpstr>
      <vt:lpstr>Times New Roman</vt:lpstr>
      <vt:lpstr>Microsoft YaHei</vt:lpstr>
      <vt:lpstr>Arial Unicode MS</vt:lpstr>
      <vt:lpstr>Office Theme</vt:lpstr>
      <vt:lpstr>Seniors in the digital era</vt:lpstr>
      <vt:lpstr>   </vt:lpstr>
      <vt:lpstr>   </vt:lpstr>
      <vt:lpstr>   </vt:lpstr>
      <vt:lpstr>   </vt:lpstr>
      <vt:lpstr>   </vt:lpstr>
      <vt:lpstr>   </vt:lpstr>
      <vt:lpstr>Aplicații care ne permit mai multe funcții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 in the digital era</dc:title>
  <dc:creator>Villager Romania</dc:creator>
  <cp:lastModifiedBy>Cristina</cp:lastModifiedBy>
  <cp:revision>1</cp:revision>
  <dcterms:created xsi:type="dcterms:W3CDTF">2023-02-14T07:53:03Z</dcterms:created>
  <dcterms:modified xsi:type="dcterms:W3CDTF">2023-02-14T07:53:03Z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20E91D6489534A239BD07606B8C54819</vt:lpwstr>
  </property>
  <property fmtid="{D5CDD505-2E9C-101B-9397-08002B2CF9AE}" pid="3" name="KSOProductBuildVer">
    <vt:lpwstr>1033-11.2.0.11440</vt:lpwstr>
  </property>
</Properties>
</file>