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gdkHdWcMfXJ3LSahUSsrWad6i1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2.jp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6.jp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5.jpg"/><Relationship Id="rId5" Type="http://schemas.openxmlformats.org/officeDocument/2006/relationships/image" Target="../media/image19.jpg"/><Relationship Id="rId6" Type="http://schemas.openxmlformats.org/officeDocument/2006/relationships/image" Target="../media/image18.jpg"/><Relationship Id="rId7"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Seniors in the digital era</a:t>
            </a:r>
            <a:endParaRPr>
              <a:latin typeface="Times New Roman"/>
              <a:ea typeface="Times New Roman"/>
              <a:cs typeface="Times New Roman"/>
              <a:sym typeface="Times New Roman"/>
            </a:endParaRPr>
          </a:p>
        </p:txBody>
      </p:sp>
      <p:sp>
        <p:nvSpPr>
          <p:cNvPr id="85" name="Google Shape;85;p1"/>
          <p:cNvSpPr txBox="1"/>
          <p:nvPr>
            <p:ph idx="1" type="subTitle"/>
          </p:nvPr>
        </p:nvSpPr>
        <p:spPr>
          <a:xfrm>
            <a:off x="1524001" y="2607013"/>
            <a:ext cx="9604442" cy="365759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None/>
            </a:pPr>
            <a:r>
              <a:rPr lang="en-US" sz="4400">
                <a:latin typeface="Times New Roman"/>
                <a:ea typeface="Times New Roman"/>
                <a:cs typeface="Times New Roman"/>
                <a:sym typeface="Times New Roman"/>
              </a:rPr>
              <a:t>-</a:t>
            </a:r>
            <a:r>
              <a:rPr lang="en-US" sz="2600">
                <a:latin typeface="Times New Roman"/>
                <a:ea typeface="Times New Roman"/>
                <a:cs typeface="Times New Roman"/>
                <a:sym typeface="Times New Roman"/>
              </a:rPr>
              <a:t>COURSE MATERIAL</a:t>
            </a:r>
            <a:r>
              <a:rPr lang="en-US" sz="2600">
                <a:latin typeface="Times New Roman"/>
                <a:ea typeface="Times New Roman"/>
                <a:cs typeface="Times New Roman"/>
                <a:sym typeface="Times New Roman"/>
              </a:rPr>
              <a:t>-</a:t>
            </a:r>
            <a:endParaRPr sz="2600">
              <a:latin typeface="Times New Roman"/>
              <a:ea typeface="Times New Roman"/>
              <a:cs typeface="Times New Roman"/>
              <a:sym typeface="Times New Roman"/>
            </a:endParaRPr>
          </a:p>
          <a:p>
            <a:pPr indent="0" lvl="0" marL="228600" rtl="0" algn="ctr">
              <a:lnSpc>
                <a:spcPct val="150000"/>
              </a:lnSpc>
              <a:spcBef>
                <a:spcPts val="1000"/>
              </a:spcBef>
              <a:spcAft>
                <a:spcPts val="0"/>
              </a:spcAft>
              <a:buClr>
                <a:schemeClr val="dk1"/>
              </a:buClr>
              <a:buSzPts val="2600"/>
              <a:buNone/>
            </a:pPr>
            <a:r>
              <a:rPr lang="en-US" sz="2600">
                <a:latin typeface="Times New Roman"/>
                <a:ea typeface="Times New Roman"/>
                <a:cs typeface="Times New Roman"/>
                <a:sym typeface="Times New Roman"/>
              </a:rPr>
              <a:t>Masterclass:</a:t>
            </a:r>
            <a:endParaRPr sz="2600">
              <a:latin typeface="Times New Roman"/>
              <a:ea typeface="Times New Roman"/>
              <a:cs typeface="Times New Roman"/>
              <a:sym typeface="Times New Roman"/>
            </a:endParaRPr>
          </a:p>
          <a:p>
            <a:pPr indent="0" lvl="0" marL="0" rtl="0" algn="ctr">
              <a:lnSpc>
                <a:spcPct val="107000"/>
              </a:lnSpc>
              <a:spcBef>
                <a:spcPts val="1000"/>
              </a:spcBef>
              <a:spcAft>
                <a:spcPts val="0"/>
              </a:spcAft>
              <a:buClr>
                <a:schemeClr val="dk1"/>
              </a:buClr>
              <a:buSzPts val="1100"/>
              <a:buFont typeface="Arial"/>
              <a:buNone/>
            </a:pPr>
            <a:r>
              <a:rPr b="1" lang="en-US" sz="1800">
                <a:latin typeface="Times New Roman"/>
                <a:ea typeface="Times New Roman"/>
                <a:cs typeface="Times New Roman"/>
                <a:sym typeface="Times New Roman"/>
              </a:rPr>
              <a:t>Familiarisation with the online environment and specific utilities</a:t>
            </a:r>
            <a:endParaRPr b="1" sz="1800">
              <a:latin typeface="Times New Roman"/>
              <a:ea typeface="Times New Roman"/>
              <a:cs typeface="Times New Roman"/>
              <a:sym typeface="Times New Roman"/>
            </a:endParaRPr>
          </a:p>
          <a:p>
            <a:pPr indent="0" lvl="0" marL="0" rtl="0" algn="ctr">
              <a:lnSpc>
                <a:spcPct val="107000"/>
              </a:lnSpc>
              <a:spcBef>
                <a:spcPts val="1000"/>
              </a:spcBef>
              <a:spcAft>
                <a:spcPts val="0"/>
              </a:spcAft>
              <a:buClr>
                <a:schemeClr val="dk1"/>
              </a:buClr>
              <a:buSzPts val="1100"/>
              <a:buFont typeface="Arial"/>
              <a:buNone/>
            </a:pPr>
            <a:r>
              <a:rPr b="1" lang="en-US" sz="1800">
                <a:latin typeface="Times New Roman"/>
                <a:ea typeface="Times New Roman"/>
                <a:cs typeface="Times New Roman"/>
                <a:sym typeface="Times New Roman"/>
              </a:rPr>
              <a:t>(research, communication, commerce, administration and lifestyle)</a:t>
            </a:r>
            <a:endParaRPr b="1" sz="1800">
              <a:latin typeface="Times New Roman"/>
              <a:ea typeface="Times New Roman"/>
              <a:cs typeface="Times New Roman"/>
              <a:sym typeface="Times New Roman"/>
            </a:endParaRPr>
          </a:p>
          <a:p>
            <a:pPr indent="0" lvl="0" marL="0" rtl="0" algn="ctr">
              <a:lnSpc>
                <a:spcPct val="107000"/>
              </a:lnSpc>
              <a:spcBef>
                <a:spcPts val="1000"/>
              </a:spcBef>
              <a:spcAft>
                <a:spcPts val="0"/>
              </a:spcAft>
              <a:buClr>
                <a:schemeClr val="dk1"/>
              </a:buClr>
              <a:buSzPts val="1800"/>
              <a:buNone/>
            </a:pPr>
            <a:r>
              <a:t/>
            </a:r>
            <a:endParaRPr b="1" sz="1800">
              <a:latin typeface="Times New Roman"/>
              <a:ea typeface="Times New Roman"/>
              <a:cs typeface="Times New Roman"/>
              <a:sym typeface="Times New Roman"/>
            </a:endParaRPr>
          </a:p>
        </p:txBody>
      </p:sp>
      <p:sp>
        <p:nvSpPr>
          <p:cNvPr id="86" name="Google Shape;86;p1"/>
          <p:cNvSpPr txBox="1"/>
          <p:nvPr/>
        </p:nvSpPr>
        <p:spPr>
          <a:xfrm>
            <a:off x="8974565" y="6130166"/>
            <a:ext cx="29978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lt1"/>
                </a:solidFill>
                <a:latin typeface="Calibri"/>
                <a:ea typeface="Calibri"/>
                <a:cs typeface="Calibri"/>
                <a:sym typeface="Calibri"/>
              </a:rPr>
              <a:t>Erasmus+ Programme – Strategic Partnership</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Project : </a:t>
            </a:r>
            <a:r>
              <a:rPr b="1" lang="en-US" sz="1200">
                <a:solidFill>
                  <a:schemeClr val="lt1"/>
                </a:solidFill>
                <a:latin typeface="Calibri"/>
                <a:ea typeface="Calibri"/>
                <a:cs typeface="Calibri"/>
                <a:sym typeface="Calibri"/>
              </a:rPr>
              <a:t>2021-2-RO01-KA210-ADU-000048477</a:t>
            </a:r>
            <a:endParaRPr b="1" sz="12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200">
                <a:solidFill>
                  <a:schemeClr val="lt1"/>
                </a:solidFill>
                <a:latin typeface="Calibri"/>
                <a:ea typeface="Calibri"/>
                <a:cs typeface="Calibri"/>
                <a:sym typeface="Calibri"/>
              </a:rPr>
              <a:t>Project Title: “Senior in digital era”</a:t>
            </a:r>
            <a:endParaRPr sz="1200">
              <a:solidFill>
                <a:schemeClr val="lt1"/>
              </a:solidFill>
              <a:latin typeface="Calibri"/>
              <a:ea typeface="Calibri"/>
              <a:cs typeface="Calibri"/>
              <a:sym typeface="Calibri"/>
            </a:endParaRPr>
          </a:p>
        </p:txBody>
      </p:sp>
      <p:sp>
        <p:nvSpPr>
          <p:cNvPr id="87" name="Google Shape;87;p1"/>
          <p:cNvSpPr txBox="1"/>
          <p:nvPr/>
        </p:nvSpPr>
        <p:spPr>
          <a:xfrm>
            <a:off x="172720" y="6177280"/>
            <a:ext cx="52806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192" name="Google Shape;192;p10"/>
          <p:cNvSpPr txBox="1"/>
          <p:nvPr>
            <p:ph idx="1" type="body"/>
          </p:nvPr>
        </p:nvSpPr>
        <p:spPr>
          <a:xfrm>
            <a:off x="166992" y="1164144"/>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 </a:t>
            </a:r>
            <a:endParaRPr/>
          </a:p>
        </p:txBody>
      </p:sp>
      <p:pic>
        <p:nvPicPr>
          <p:cNvPr id="193" name="Google Shape;193;p10"/>
          <p:cNvPicPr preferRelativeResize="0"/>
          <p:nvPr/>
        </p:nvPicPr>
        <p:blipFill rotWithShape="1">
          <a:blip r:embed="rId4">
            <a:alphaModFix/>
          </a:blip>
          <a:srcRect b="0" l="0" r="0" t="0"/>
          <a:stretch/>
        </p:blipFill>
        <p:spPr>
          <a:xfrm>
            <a:off x="2621902" y="2328998"/>
            <a:ext cx="4693299" cy="3612186"/>
          </a:xfrm>
          <a:prstGeom prst="rect">
            <a:avLst/>
          </a:prstGeom>
          <a:noFill/>
          <a:ln>
            <a:noFill/>
          </a:ln>
          <a:effectLst>
            <a:outerShdw blurRad="292100" rotWithShape="0" algn="tl" dir="2700000" dist="139700">
              <a:srgbClr val="333333">
                <a:alpha val="64705"/>
              </a:srgbClr>
            </a:outerShdw>
          </a:effectLst>
        </p:spPr>
      </p:pic>
      <p:sp>
        <p:nvSpPr>
          <p:cNvPr id="194" name="Google Shape;194;p10"/>
          <p:cNvSpPr txBox="1"/>
          <p:nvPr/>
        </p:nvSpPr>
        <p:spPr>
          <a:xfrm>
            <a:off x="2621902" y="942408"/>
            <a:ext cx="512819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Times New Roman"/>
                <a:ea typeface="Times New Roman"/>
                <a:cs typeface="Times New Roman"/>
                <a:sym typeface="Times New Roman"/>
              </a:rPr>
              <a:t>THANKS FOR YOUR ATTENTION!</a:t>
            </a:r>
            <a:endParaRPr b="1" sz="2000">
              <a:solidFill>
                <a:srgbClr val="C00000"/>
              </a:solidFill>
              <a:latin typeface="Times New Roman"/>
              <a:ea typeface="Times New Roman"/>
              <a:cs typeface="Times New Roman"/>
              <a:sym typeface="Times New Roman"/>
            </a:endParaRPr>
          </a:p>
        </p:txBody>
      </p:sp>
      <p:sp>
        <p:nvSpPr>
          <p:cNvPr id="195" name="Google Shape;195;p10"/>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196" name="Google Shape;196;p10"/>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93" name="Google Shape;93;p2"/>
          <p:cNvSpPr txBox="1"/>
          <p:nvPr>
            <p:ph idx="1" type="body"/>
          </p:nvPr>
        </p:nvSpPr>
        <p:spPr>
          <a:xfrm>
            <a:off x="166992" y="1164144"/>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 </a:t>
            </a:r>
            <a:endParaRPr/>
          </a:p>
          <a:p>
            <a:pPr indent="-514350" lvl="0" marL="514350" rtl="0" algn="l">
              <a:lnSpc>
                <a:spcPct val="150000"/>
              </a:lnSpc>
              <a:spcBef>
                <a:spcPts val="1800"/>
              </a:spcBef>
              <a:spcAft>
                <a:spcPts val="0"/>
              </a:spcAft>
              <a:buClr>
                <a:schemeClr val="dk1"/>
              </a:buClr>
              <a:buSzPts val="2800"/>
              <a:buAutoNum type="arabicPeriod"/>
            </a:pPr>
            <a:r>
              <a:rPr lang="en-US"/>
              <a:t>Trainers app</a:t>
            </a:r>
            <a:endParaRPr/>
          </a:p>
          <a:p>
            <a:pPr indent="-514350" lvl="0" marL="514350" rtl="0" algn="l">
              <a:lnSpc>
                <a:spcPct val="150000"/>
              </a:lnSpc>
              <a:spcBef>
                <a:spcPts val="1800"/>
              </a:spcBef>
              <a:spcAft>
                <a:spcPts val="0"/>
              </a:spcAft>
              <a:buClr>
                <a:schemeClr val="dk1"/>
              </a:buClr>
              <a:buSzPts val="2800"/>
              <a:buAutoNum type="arabicPeriod"/>
            </a:pPr>
            <a:r>
              <a:rPr lang="en-US"/>
              <a:t>Seniors app</a:t>
            </a:r>
            <a:r>
              <a:rPr lang="en-US"/>
              <a:t> ☺</a:t>
            </a:r>
            <a:endParaRPr/>
          </a:p>
        </p:txBody>
      </p:sp>
      <p:pic>
        <p:nvPicPr>
          <p:cNvPr id="94" name="Google Shape;94;p2"/>
          <p:cNvPicPr preferRelativeResize="0"/>
          <p:nvPr/>
        </p:nvPicPr>
        <p:blipFill rotWithShape="1">
          <a:blip r:embed="rId4">
            <a:alphaModFix/>
          </a:blip>
          <a:srcRect b="0" l="0" r="0" t="0"/>
          <a:stretch/>
        </p:blipFill>
        <p:spPr>
          <a:xfrm>
            <a:off x="4374204" y="901413"/>
            <a:ext cx="4876800" cy="4876800"/>
          </a:xfrm>
          <a:prstGeom prst="rect">
            <a:avLst/>
          </a:prstGeom>
          <a:noFill/>
          <a:ln>
            <a:noFill/>
          </a:ln>
        </p:spPr>
      </p:pic>
      <p:sp>
        <p:nvSpPr>
          <p:cNvPr id="95" name="Google Shape;95;p2"/>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96" name="Google Shape;96;p2"/>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pic>
        <p:nvPicPr>
          <p:cNvPr descr="A picture containing text, electronics, keyboard&#10;&#10;Description automatically generated" id="102" name="Google Shape;102;p3"/>
          <p:cNvPicPr preferRelativeResize="0"/>
          <p:nvPr/>
        </p:nvPicPr>
        <p:blipFill rotWithShape="1">
          <a:blip r:embed="rId4">
            <a:alphaModFix/>
          </a:blip>
          <a:srcRect b="0" l="0" r="0" t="0"/>
          <a:stretch/>
        </p:blipFill>
        <p:spPr>
          <a:xfrm>
            <a:off x="2119082" y="3360531"/>
            <a:ext cx="2484755" cy="1838960"/>
          </a:xfrm>
          <a:prstGeom prst="rect">
            <a:avLst/>
          </a:prstGeom>
          <a:noFill/>
          <a:ln>
            <a:noFill/>
          </a:ln>
        </p:spPr>
      </p:pic>
      <p:sp>
        <p:nvSpPr>
          <p:cNvPr id="103" name="Google Shape;103;p3"/>
          <p:cNvSpPr txBox="1"/>
          <p:nvPr/>
        </p:nvSpPr>
        <p:spPr>
          <a:xfrm>
            <a:off x="466561" y="4359885"/>
            <a:ext cx="8771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SHIFT</a:t>
            </a:r>
            <a:endParaRPr b="1" sz="1800">
              <a:solidFill>
                <a:schemeClr val="dk1"/>
              </a:solidFill>
              <a:latin typeface="Times New Roman"/>
              <a:ea typeface="Times New Roman"/>
              <a:cs typeface="Times New Roman"/>
              <a:sym typeface="Times New Roman"/>
            </a:endParaRPr>
          </a:p>
        </p:txBody>
      </p:sp>
      <p:sp>
        <p:nvSpPr>
          <p:cNvPr id="104" name="Google Shape;104;p3"/>
          <p:cNvSpPr txBox="1"/>
          <p:nvPr/>
        </p:nvSpPr>
        <p:spPr>
          <a:xfrm>
            <a:off x="2791462" y="5707989"/>
            <a:ext cx="14114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SPACEBAR</a:t>
            </a:r>
            <a:endParaRPr b="1" sz="1800">
              <a:solidFill>
                <a:schemeClr val="dk1"/>
              </a:solidFill>
              <a:latin typeface="Times New Roman"/>
              <a:ea typeface="Times New Roman"/>
              <a:cs typeface="Times New Roman"/>
              <a:sym typeface="Times New Roman"/>
            </a:endParaRPr>
          </a:p>
        </p:txBody>
      </p:sp>
      <p:sp>
        <p:nvSpPr>
          <p:cNvPr id="105" name="Google Shape;105;p3"/>
          <p:cNvSpPr txBox="1"/>
          <p:nvPr/>
        </p:nvSpPr>
        <p:spPr>
          <a:xfrm>
            <a:off x="5315493" y="4367683"/>
            <a:ext cx="15910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BACKSPACE</a:t>
            </a:r>
            <a:endParaRPr b="1" sz="1800">
              <a:solidFill>
                <a:schemeClr val="dk1"/>
              </a:solidFill>
              <a:latin typeface="Times New Roman"/>
              <a:ea typeface="Times New Roman"/>
              <a:cs typeface="Times New Roman"/>
              <a:sym typeface="Times New Roman"/>
            </a:endParaRPr>
          </a:p>
        </p:txBody>
      </p:sp>
      <p:sp>
        <p:nvSpPr>
          <p:cNvPr id="106" name="Google Shape;106;p3"/>
          <p:cNvSpPr txBox="1"/>
          <p:nvPr/>
        </p:nvSpPr>
        <p:spPr>
          <a:xfrm>
            <a:off x="5976262" y="4729217"/>
            <a:ext cx="9797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ENTER</a:t>
            </a:r>
            <a:endParaRPr b="1" sz="1800">
              <a:solidFill>
                <a:schemeClr val="dk1"/>
              </a:solidFill>
              <a:latin typeface="Times New Roman"/>
              <a:ea typeface="Times New Roman"/>
              <a:cs typeface="Times New Roman"/>
              <a:sym typeface="Times New Roman"/>
            </a:endParaRPr>
          </a:p>
        </p:txBody>
      </p:sp>
      <p:sp>
        <p:nvSpPr>
          <p:cNvPr id="107" name="Google Shape;107;p3"/>
          <p:cNvSpPr/>
          <p:nvPr/>
        </p:nvSpPr>
        <p:spPr>
          <a:xfrm rot="10800000">
            <a:off x="1254218" y="4477121"/>
            <a:ext cx="963688" cy="134860"/>
          </a:xfrm>
          <a:prstGeom prst="notchedRightArrow">
            <a:avLst>
              <a:gd fmla="val 50000" name="adj1"/>
              <a:gd fmla="val 50000" name="adj2"/>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3"/>
          <p:cNvSpPr/>
          <p:nvPr/>
        </p:nvSpPr>
        <p:spPr>
          <a:xfrm rot="5400000">
            <a:off x="2941313" y="5183331"/>
            <a:ext cx="840291" cy="137275"/>
          </a:xfrm>
          <a:prstGeom prst="notchedRightArrow">
            <a:avLst>
              <a:gd fmla="val 50000" name="adj1"/>
              <a:gd fmla="val 50000" name="adj2"/>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3"/>
          <p:cNvSpPr/>
          <p:nvPr/>
        </p:nvSpPr>
        <p:spPr>
          <a:xfrm>
            <a:off x="4449821" y="4817229"/>
            <a:ext cx="1544140" cy="189655"/>
          </a:xfrm>
          <a:prstGeom prst="notchedRightArrow">
            <a:avLst>
              <a:gd fmla="val 50000" name="adj1"/>
              <a:gd fmla="val 50000" name="adj2"/>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3"/>
          <p:cNvSpPr/>
          <p:nvPr/>
        </p:nvSpPr>
        <p:spPr>
          <a:xfrm>
            <a:off x="4470131" y="4467145"/>
            <a:ext cx="845362" cy="189655"/>
          </a:xfrm>
          <a:prstGeom prst="notchedRightArrow">
            <a:avLst>
              <a:gd fmla="val 50000" name="adj1"/>
              <a:gd fmla="val 50000" name="adj2"/>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3"/>
          <p:cNvSpPr txBox="1"/>
          <p:nvPr/>
        </p:nvSpPr>
        <p:spPr>
          <a:xfrm>
            <a:off x="459930" y="4737015"/>
            <a:ext cx="18132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Gives you uppercase to lowercase letter exchange</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p:cNvSpPr txBox="1"/>
          <p:nvPr/>
        </p:nvSpPr>
        <p:spPr>
          <a:xfrm>
            <a:off x="1366513" y="5890508"/>
            <a:ext cx="8161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Add space between characters</a:t>
            </a:r>
            <a:endParaRPr sz="1600">
              <a:solidFill>
                <a:schemeClr val="dk1"/>
              </a:solidFill>
              <a:latin typeface="Times New Roman"/>
              <a:ea typeface="Times New Roman"/>
              <a:cs typeface="Times New Roman"/>
              <a:sym typeface="Times New Roman"/>
            </a:endParaRPr>
          </a:p>
        </p:txBody>
      </p:sp>
      <p:sp>
        <p:nvSpPr>
          <p:cNvPr id="113" name="Google Shape;113;p3"/>
          <p:cNvSpPr txBox="1"/>
          <p:nvPr/>
        </p:nvSpPr>
        <p:spPr>
          <a:xfrm>
            <a:off x="4520529" y="4351807"/>
            <a:ext cx="6094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Delete text</a:t>
            </a:r>
            <a:endParaRPr sz="1600">
              <a:solidFill>
                <a:schemeClr val="dk1"/>
              </a:solidFill>
              <a:latin typeface="Times New Roman"/>
              <a:ea typeface="Times New Roman"/>
              <a:cs typeface="Times New Roman"/>
              <a:sym typeface="Times New Roman"/>
            </a:endParaRPr>
          </a:p>
        </p:txBody>
      </p:sp>
      <p:sp>
        <p:nvSpPr>
          <p:cNvPr id="114" name="Google Shape;114;p3"/>
          <p:cNvSpPr txBox="1"/>
          <p:nvPr/>
        </p:nvSpPr>
        <p:spPr>
          <a:xfrm>
            <a:off x="3728125" y="5002458"/>
            <a:ext cx="6094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Start new line of text</a:t>
            </a:r>
            <a:endParaRPr sz="1600">
              <a:solidFill>
                <a:schemeClr val="dk1"/>
              </a:solidFill>
              <a:latin typeface="Times New Roman"/>
              <a:ea typeface="Times New Roman"/>
              <a:cs typeface="Times New Roman"/>
              <a:sym typeface="Times New Roman"/>
            </a:endParaRPr>
          </a:p>
        </p:txBody>
      </p:sp>
      <p:sp>
        <p:nvSpPr>
          <p:cNvPr id="115" name="Google Shape;115;p3"/>
          <p:cNvSpPr txBox="1"/>
          <p:nvPr/>
        </p:nvSpPr>
        <p:spPr>
          <a:xfrm>
            <a:off x="637650" y="1509300"/>
            <a:ext cx="389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Times New Roman"/>
                <a:ea typeface="Times New Roman"/>
                <a:cs typeface="Times New Roman"/>
                <a:sym typeface="Times New Roman"/>
              </a:rPr>
              <a:t>*</a:t>
            </a:r>
            <a:r>
              <a:rPr lang="en-US" sz="1800">
                <a:solidFill>
                  <a:srgbClr val="C00000"/>
                </a:solidFill>
                <a:latin typeface="Times New Roman"/>
                <a:ea typeface="Times New Roman"/>
                <a:cs typeface="Times New Roman"/>
                <a:sym typeface="Times New Roman"/>
              </a:rPr>
              <a:t>APPLICATION*-</a:t>
            </a:r>
            <a:r>
              <a:rPr lang="en-US" sz="1800">
                <a:solidFill>
                  <a:schemeClr val="dk1"/>
                </a:solidFill>
                <a:latin typeface="Times New Roman"/>
                <a:ea typeface="Times New Roman"/>
                <a:cs typeface="Times New Roman"/>
                <a:sym typeface="Times New Roman"/>
              </a:rPr>
              <a:t>Hello! How are you?</a:t>
            </a:r>
            <a:endParaRPr sz="1800">
              <a:solidFill>
                <a:schemeClr val="dk1"/>
              </a:solidFill>
              <a:latin typeface="Times New Roman"/>
              <a:ea typeface="Times New Roman"/>
              <a:cs typeface="Times New Roman"/>
              <a:sym typeface="Times New Roman"/>
            </a:endParaRPr>
          </a:p>
        </p:txBody>
      </p:sp>
      <p:pic>
        <p:nvPicPr>
          <p:cNvPr id="116" name="Google Shape;116;p3"/>
          <p:cNvPicPr preferRelativeResize="0"/>
          <p:nvPr/>
        </p:nvPicPr>
        <p:blipFill rotWithShape="1">
          <a:blip r:embed="rId5">
            <a:alphaModFix/>
          </a:blip>
          <a:srcRect b="0" l="0" r="0" t="39320"/>
          <a:stretch/>
        </p:blipFill>
        <p:spPr>
          <a:xfrm>
            <a:off x="5061788" y="223614"/>
            <a:ext cx="2712070" cy="3657092"/>
          </a:xfrm>
          <a:prstGeom prst="rect">
            <a:avLst/>
          </a:prstGeom>
          <a:noFill/>
          <a:ln>
            <a:noFill/>
          </a:ln>
        </p:spPr>
      </p:pic>
      <p:sp>
        <p:nvSpPr>
          <p:cNvPr id="117" name="Google Shape;117;p3"/>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118" name="Google Shape;118;p3"/>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124" name="Google Shape;124;p4"/>
          <p:cNvSpPr txBox="1"/>
          <p:nvPr>
            <p:ph idx="1" type="body"/>
          </p:nvPr>
        </p:nvSpPr>
        <p:spPr>
          <a:xfrm>
            <a:off x="166992" y="1164144"/>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 </a:t>
            </a:r>
            <a:endParaRPr/>
          </a:p>
        </p:txBody>
      </p:sp>
      <p:pic>
        <p:nvPicPr>
          <p:cNvPr id="125" name="Google Shape;125;p4"/>
          <p:cNvPicPr preferRelativeResize="0"/>
          <p:nvPr/>
        </p:nvPicPr>
        <p:blipFill rotWithShape="1">
          <a:blip r:embed="rId4">
            <a:alphaModFix/>
          </a:blip>
          <a:srcRect b="0" l="0" r="0" t="0"/>
          <a:stretch/>
        </p:blipFill>
        <p:spPr>
          <a:xfrm>
            <a:off x="342803" y="2894829"/>
            <a:ext cx="3923280" cy="2942460"/>
          </a:xfrm>
          <a:prstGeom prst="rect">
            <a:avLst/>
          </a:prstGeom>
          <a:noFill/>
          <a:ln>
            <a:noFill/>
          </a:ln>
        </p:spPr>
      </p:pic>
      <p:sp>
        <p:nvSpPr>
          <p:cNvPr id="126" name="Google Shape;126;p4"/>
          <p:cNvSpPr txBox="1"/>
          <p:nvPr/>
        </p:nvSpPr>
        <p:spPr>
          <a:xfrm>
            <a:off x="637650" y="1481550"/>
            <a:ext cx="3248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Internet application</a:t>
            </a:r>
            <a:endParaRPr b="1" sz="2800">
              <a:solidFill>
                <a:srgbClr val="C00000"/>
              </a:solidFill>
              <a:latin typeface="Times New Roman"/>
              <a:ea typeface="Times New Roman"/>
              <a:cs typeface="Times New Roman"/>
              <a:sym typeface="Times New Roman"/>
            </a:endParaRPr>
          </a:p>
        </p:txBody>
      </p:sp>
      <p:pic>
        <p:nvPicPr>
          <p:cNvPr id="127" name="Google Shape;127;p4"/>
          <p:cNvPicPr preferRelativeResize="0"/>
          <p:nvPr/>
        </p:nvPicPr>
        <p:blipFill rotWithShape="1">
          <a:blip r:embed="rId5">
            <a:alphaModFix/>
          </a:blip>
          <a:srcRect b="0" l="0" r="0" t="0"/>
          <a:stretch/>
        </p:blipFill>
        <p:spPr>
          <a:xfrm>
            <a:off x="4709006" y="1893325"/>
            <a:ext cx="4179530" cy="2787513"/>
          </a:xfrm>
          <a:prstGeom prst="rect">
            <a:avLst/>
          </a:prstGeom>
          <a:noFill/>
          <a:ln>
            <a:noFill/>
          </a:ln>
        </p:spPr>
      </p:pic>
      <p:sp>
        <p:nvSpPr>
          <p:cNvPr id="128" name="Google Shape;128;p4"/>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129" name="Google Shape;129;p4"/>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135" name="Google Shape;135;p5"/>
          <p:cNvSpPr txBox="1"/>
          <p:nvPr>
            <p:ph idx="1" type="body"/>
          </p:nvPr>
        </p:nvSpPr>
        <p:spPr>
          <a:xfrm>
            <a:off x="166992" y="1164144"/>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 </a:t>
            </a:r>
            <a:endParaRPr/>
          </a:p>
        </p:txBody>
      </p:sp>
      <p:sp>
        <p:nvSpPr>
          <p:cNvPr id="136" name="Google Shape;136;p5"/>
          <p:cNvSpPr txBox="1"/>
          <p:nvPr/>
        </p:nvSpPr>
        <p:spPr>
          <a:xfrm>
            <a:off x="473529" y="1140283"/>
            <a:ext cx="6097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Times New Roman"/>
                <a:ea typeface="Times New Roman"/>
                <a:cs typeface="Times New Roman"/>
                <a:sym typeface="Times New Roman"/>
              </a:rPr>
              <a:t>*</a:t>
            </a:r>
            <a:r>
              <a:rPr lang="en-US" sz="1800">
                <a:solidFill>
                  <a:srgbClr val="C00000"/>
                </a:solidFill>
                <a:latin typeface="Times New Roman"/>
                <a:ea typeface="Times New Roman"/>
                <a:cs typeface="Times New Roman"/>
                <a:sym typeface="Times New Roman"/>
              </a:rPr>
              <a:t>APPLICATION</a:t>
            </a:r>
            <a:r>
              <a:rPr lang="en-US" sz="1800">
                <a:solidFill>
                  <a:srgbClr val="C00000"/>
                </a:solidFill>
                <a:latin typeface="Times New Roman"/>
                <a:ea typeface="Times New Roman"/>
                <a:cs typeface="Times New Roman"/>
                <a:sym typeface="Times New Roman"/>
              </a:rPr>
              <a:t>*</a:t>
            </a:r>
            <a:r>
              <a:rPr i="1" lang="en-US" sz="1800">
                <a:solidFill>
                  <a:schemeClr val="dk1"/>
                </a:solidFill>
                <a:latin typeface="Times New Roman"/>
                <a:ea typeface="Times New Roman"/>
                <a:cs typeface="Times New Roman"/>
                <a:sym typeface="Times New Roman"/>
              </a:rPr>
              <a:t>- </a:t>
            </a:r>
            <a:r>
              <a:rPr i="1" lang="en-US" sz="1800">
                <a:solidFill>
                  <a:schemeClr val="dk1"/>
                </a:solidFill>
                <a:latin typeface="Times New Roman"/>
                <a:ea typeface="Times New Roman"/>
                <a:cs typeface="Times New Roman"/>
                <a:sym typeface="Times New Roman"/>
              </a:rPr>
              <a:t>photograph and search</a:t>
            </a:r>
            <a:endParaRPr i="1" sz="1800">
              <a:solidFill>
                <a:schemeClr val="dk1"/>
              </a:solidFill>
              <a:latin typeface="Calibri"/>
              <a:ea typeface="Calibri"/>
              <a:cs typeface="Calibri"/>
              <a:sym typeface="Calibri"/>
            </a:endParaRPr>
          </a:p>
        </p:txBody>
      </p:sp>
      <p:pic>
        <p:nvPicPr>
          <p:cNvPr id="137" name="Google Shape;137;p5"/>
          <p:cNvPicPr preferRelativeResize="0"/>
          <p:nvPr/>
        </p:nvPicPr>
        <p:blipFill rotWithShape="1">
          <a:blip r:embed="rId4">
            <a:alphaModFix/>
          </a:blip>
          <a:srcRect b="0" l="0" r="0" t="0"/>
          <a:stretch/>
        </p:blipFill>
        <p:spPr>
          <a:xfrm>
            <a:off x="371670" y="2188656"/>
            <a:ext cx="5257800" cy="3505200"/>
          </a:xfrm>
          <a:prstGeom prst="rect">
            <a:avLst/>
          </a:prstGeom>
          <a:noFill/>
          <a:ln>
            <a:noFill/>
          </a:ln>
        </p:spPr>
      </p:pic>
      <p:pic>
        <p:nvPicPr>
          <p:cNvPr id="138" name="Google Shape;138;p5"/>
          <p:cNvPicPr preferRelativeResize="0"/>
          <p:nvPr/>
        </p:nvPicPr>
        <p:blipFill rotWithShape="1">
          <a:blip r:embed="rId5">
            <a:alphaModFix/>
          </a:blip>
          <a:srcRect b="0" l="0" r="0" t="0"/>
          <a:stretch/>
        </p:blipFill>
        <p:spPr>
          <a:xfrm>
            <a:off x="6188682" y="1129439"/>
            <a:ext cx="3934698" cy="2210374"/>
          </a:xfrm>
          <a:prstGeom prst="rect">
            <a:avLst/>
          </a:prstGeom>
          <a:noFill/>
          <a:ln>
            <a:noFill/>
          </a:ln>
        </p:spPr>
      </p:pic>
      <p:sp>
        <p:nvSpPr>
          <p:cNvPr id="139" name="Google Shape;139;p5"/>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140" name="Google Shape;140;p5"/>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146" name="Google Shape;146;p6"/>
          <p:cNvSpPr txBox="1"/>
          <p:nvPr>
            <p:ph idx="1" type="body"/>
          </p:nvPr>
        </p:nvSpPr>
        <p:spPr>
          <a:xfrm>
            <a:off x="166992" y="1164144"/>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 </a:t>
            </a:r>
            <a:endParaRPr/>
          </a:p>
        </p:txBody>
      </p:sp>
      <p:sp>
        <p:nvSpPr>
          <p:cNvPr id="147" name="Google Shape;147;p6"/>
          <p:cNvSpPr txBox="1"/>
          <p:nvPr/>
        </p:nvSpPr>
        <p:spPr>
          <a:xfrm>
            <a:off x="2796802" y="706070"/>
            <a:ext cx="87426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C00000"/>
                </a:solidFill>
                <a:latin typeface="Times New Roman"/>
                <a:ea typeface="Times New Roman"/>
                <a:cs typeface="Times New Roman"/>
                <a:sym typeface="Times New Roman"/>
              </a:rPr>
              <a:t>Further information about the online environment</a:t>
            </a:r>
            <a:endParaRPr b="1" sz="1800">
              <a:solidFill>
                <a:srgbClr val="C00000"/>
              </a:solidFill>
              <a:latin typeface="Times New Roman"/>
              <a:ea typeface="Times New Roman"/>
              <a:cs typeface="Times New Roman"/>
              <a:sym typeface="Times New Roman"/>
            </a:endParaRPr>
          </a:p>
        </p:txBody>
      </p:sp>
      <p:pic>
        <p:nvPicPr>
          <p:cNvPr id="148" name="Google Shape;148;p6"/>
          <p:cNvPicPr preferRelativeResize="0"/>
          <p:nvPr/>
        </p:nvPicPr>
        <p:blipFill rotWithShape="1">
          <a:blip r:embed="rId4">
            <a:alphaModFix/>
          </a:blip>
          <a:srcRect b="0" l="0" r="0" t="0"/>
          <a:stretch/>
        </p:blipFill>
        <p:spPr>
          <a:xfrm>
            <a:off x="2485053" y="3942398"/>
            <a:ext cx="3610947" cy="2031158"/>
          </a:xfrm>
          <a:prstGeom prst="rect">
            <a:avLst/>
          </a:prstGeom>
          <a:noFill/>
          <a:ln>
            <a:noFill/>
          </a:ln>
        </p:spPr>
      </p:pic>
      <p:sp>
        <p:nvSpPr>
          <p:cNvPr id="149" name="Google Shape;149;p6"/>
          <p:cNvSpPr txBox="1"/>
          <p:nvPr/>
        </p:nvSpPr>
        <p:spPr>
          <a:xfrm>
            <a:off x="413915" y="1931477"/>
            <a:ext cx="6234600" cy="19086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Times New Roman"/>
              <a:buChar char="-"/>
            </a:pPr>
            <a:r>
              <a:rPr b="1" lang="en-US" sz="2000">
                <a:solidFill>
                  <a:schemeClr val="dk1"/>
                </a:solidFill>
                <a:latin typeface="Times New Roman"/>
                <a:ea typeface="Times New Roman"/>
                <a:cs typeface="Times New Roman"/>
                <a:sym typeface="Times New Roman"/>
              </a:rPr>
              <a:t>Surfing</a:t>
            </a:r>
            <a:endParaRPr b="1"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Analysis, interpretation and critical evaluation of data</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Interacting with digital technologies</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Engaging in citizenship with digital technologies</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Managing digital identity:</a:t>
            </a:r>
            <a:endParaRPr b="1" sz="2000">
              <a:solidFill>
                <a:schemeClr val="dk1"/>
              </a:solidFill>
              <a:latin typeface="Times New Roman"/>
              <a:ea typeface="Times New Roman"/>
              <a:cs typeface="Times New Roman"/>
              <a:sym typeface="Times New Roman"/>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0" name="Google Shape;150;p6"/>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151" name="Google Shape;151;p6"/>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157" name="Google Shape;157;p7"/>
          <p:cNvSpPr txBox="1"/>
          <p:nvPr>
            <p:ph idx="1" type="body"/>
          </p:nvPr>
        </p:nvSpPr>
        <p:spPr>
          <a:xfrm>
            <a:off x="166992" y="1164144"/>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 </a:t>
            </a:r>
            <a:endParaRPr/>
          </a:p>
        </p:txBody>
      </p:sp>
      <p:sp>
        <p:nvSpPr>
          <p:cNvPr id="158" name="Google Shape;158;p7"/>
          <p:cNvSpPr txBox="1"/>
          <p:nvPr/>
        </p:nvSpPr>
        <p:spPr>
          <a:xfrm>
            <a:off x="401264" y="1027906"/>
            <a:ext cx="7147500" cy="737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lang="en-US" sz="1600">
                <a:solidFill>
                  <a:schemeClr val="dk1"/>
                </a:solidFill>
                <a:latin typeface="Times New Roman"/>
                <a:ea typeface="Times New Roman"/>
                <a:cs typeface="Times New Roman"/>
                <a:sym typeface="Times New Roman"/>
              </a:rPr>
              <a:t>*</a:t>
            </a:r>
            <a:r>
              <a:rPr lang="en-US" sz="1600">
                <a:solidFill>
                  <a:srgbClr val="C00000"/>
                </a:solidFill>
                <a:latin typeface="Times New Roman"/>
                <a:ea typeface="Times New Roman"/>
                <a:cs typeface="Times New Roman"/>
                <a:sym typeface="Times New Roman"/>
              </a:rPr>
              <a:t>APPLICATION</a:t>
            </a:r>
            <a:r>
              <a:rPr lang="en-US" sz="1600">
                <a:solidFill>
                  <a:srgbClr val="C00000"/>
                </a:solidFill>
                <a:latin typeface="Times New Roman"/>
                <a:ea typeface="Times New Roman"/>
                <a:cs typeface="Times New Roman"/>
                <a:sym typeface="Times New Roman"/>
              </a:rPr>
              <a:t>*- </a:t>
            </a:r>
            <a:r>
              <a:rPr lang="en-US" sz="1600">
                <a:solidFill>
                  <a:srgbClr val="C00000"/>
                </a:solidFill>
                <a:latin typeface="Times New Roman"/>
                <a:ea typeface="Times New Roman"/>
                <a:cs typeface="Times New Roman"/>
                <a:sym typeface="Times New Roman"/>
              </a:rPr>
              <a:t>pictures on the internet</a:t>
            </a:r>
            <a:endParaRPr sz="1600">
              <a:solidFill>
                <a:srgbClr val="C00000"/>
              </a:solidFill>
              <a:latin typeface="Calibri"/>
              <a:ea typeface="Calibri"/>
              <a:cs typeface="Calibri"/>
              <a:sym typeface="Calibri"/>
            </a:endParaRPr>
          </a:p>
        </p:txBody>
      </p:sp>
      <p:pic>
        <p:nvPicPr>
          <p:cNvPr id="159" name="Google Shape;159;p7"/>
          <p:cNvPicPr preferRelativeResize="0"/>
          <p:nvPr/>
        </p:nvPicPr>
        <p:blipFill rotWithShape="1">
          <a:blip r:embed="rId4">
            <a:alphaModFix/>
          </a:blip>
          <a:srcRect b="0" l="0" r="0" t="29932"/>
          <a:stretch/>
        </p:blipFill>
        <p:spPr>
          <a:xfrm>
            <a:off x="4179726" y="888591"/>
            <a:ext cx="3086100" cy="4805265"/>
          </a:xfrm>
          <a:prstGeom prst="rect">
            <a:avLst/>
          </a:prstGeom>
          <a:noFill/>
          <a:ln>
            <a:noFill/>
          </a:ln>
        </p:spPr>
      </p:pic>
      <p:sp>
        <p:nvSpPr>
          <p:cNvPr id="160" name="Google Shape;160;p7"/>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161" name="Google Shape;161;p7"/>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167" name="Google Shape;167;p8"/>
          <p:cNvSpPr txBox="1"/>
          <p:nvPr>
            <p:ph idx="1" type="body"/>
          </p:nvPr>
        </p:nvSpPr>
        <p:spPr>
          <a:xfrm>
            <a:off x="166992" y="1164144"/>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 </a:t>
            </a:r>
            <a:endParaRPr/>
          </a:p>
        </p:txBody>
      </p:sp>
      <p:sp>
        <p:nvSpPr>
          <p:cNvPr id="168" name="Google Shape;168;p8"/>
          <p:cNvSpPr txBox="1"/>
          <p:nvPr/>
        </p:nvSpPr>
        <p:spPr>
          <a:xfrm>
            <a:off x="1287672" y="260171"/>
            <a:ext cx="7147500" cy="799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07000"/>
              </a:lnSpc>
              <a:spcBef>
                <a:spcPts val="800"/>
              </a:spcBef>
              <a:spcAft>
                <a:spcPts val="0"/>
              </a:spcAft>
              <a:buNone/>
            </a:pPr>
            <a:r>
              <a:rPr b="1" lang="en-US" sz="2000">
                <a:solidFill>
                  <a:srgbClr val="C00000"/>
                </a:solidFill>
                <a:latin typeface="Times New Roman"/>
                <a:ea typeface="Times New Roman"/>
                <a:cs typeface="Times New Roman"/>
                <a:sym typeface="Times New Roman"/>
              </a:rPr>
              <a:t>SMARTPHONE –no secrets</a:t>
            </a:r>
            <a:endParaRPr b="1" sz="2000">
              <a:solidFill>
                <a:srgbClr val="C00000"/>
              </a:solidFill>
              <a:latin typeface="Calibri"/>
              <a:ea typeface="Calibri"/>
              <a:cs typeface="Calibri"/>
              <a:sym typeface="Calibri"/>
            </a:endParaRPr>
          </a:p>
        </p:txBody>
      </p:sp>
      <p:pic>
        <p:nvPicPr>
          <p:cNvPr id="169" name="Google Shape;169;p8"/>
          <p:cNvPicPr preferRelativeResize="0"/>
          <p:nvPr/>
        </p:nvPicPr>
        <p:blipFill rotWithShape="1">
          <a:blip r:embed="rId4">
            <a:alphaModFix/>
          </a:blip>
          <a:srcRect b="0" l="0" r="0" t="14208"/>
          <a:stretch/>
        </p:blipFill>
        <p:spPr>
          <a:xfrm>
            <a:off x="298192" y="1675642"/>
            <a:ext cx="2267728" cy="4257184"/>
          </a:xfrm>
          <a:prstGeom prst="rect">
            <a:avLst/>
          </a:prstGeom>
          <a:noFill/>
          <a:ln>
            <a:noFill/>
          </a:ln>
        </p:spPr>
      </p:pic>
      <p:pic>
        <p:nvPicPr>
          <p:cNvPr id="170" name="Google Shape;170;p8"/>
          <p:cNvPicPr preferRelativeResize="0"/>
          <p:nvPr/>
        </p:nvPicPr>
        <p:blipFill rotWithShape="1">
          <a:blip r:embed="rId5">
            <a:alphaModFix/>
          </a:blip>
          <a:srcRect b="0" l="0" r="0" t="5324"/>
          <a:stretch/>
        </p:blipFill>
        <p:spPr>
          <a:xfrm>
            <a:off x="6204321" y="1419498"/>
            <a:ext cx="2230750" cy="4693297"/>
          </a:xfrm>
          <a:prstGeom prst="rect">
            <a:avLst/>
          </a:prstGeom>
          <a:noFill/>
          <a:ln>
            <a:noFill/>
          </a:ln>
        </p:spPr>
      </p:pic>
      <p:pic>
        <p:nvPicPr>
          <p:cNvPr id="171" name="Google Shape;171;p8"/>
          <p:cNvPicPr preferRelativeResize="0"/>
          <p:nvPr/>
        </p:nvPicPr>
        <p:blipFill rotWithShape="1">
          <a:blip r:embed="rId6">
            <a:alphaModFix/>
          </a:blip>
          <a:srcRect b="0" l="0" r="0" t="0"/>
          <a:stretch/>
        </p:blipFill>
        <p:spPr>
          <a:xfrm>
            <a:off x="2774627" y="3323618"/>
            <a:ext cx="3321373" cy="186583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72" name="Google Shape;172;p8"/>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173" name="Google Shape;173;p8"/>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179" name="Google Shape;179;p9"/>
          <p:cNvSpPr txBox="1"/>
          <p:nvPr>
            <p:ph idx="1" type="body"/>
          </p:nvPr>
        </p:nvSpPr>
        <p:spPr>
          <a:xfrm>
            <a:off x="166992" y="1164144"/>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 </a:t>
            </a:r>
            <a:endParaRPr/>
          </a:p>
        </p:txBody>
      </p:sp>
      <p:sp>
        <p:nvSpPr>
          <p:cNvPr id="180" name="Google Shape;180;p9"/>
          <p:cNvSpPr txBox="1"/>
          <p:nvPr/>
        </p:nvSpPr>
        <p:spPr>
          <a:xfrm>
            <a:off x="1287672" y="260171"/>
            <a:ext cx="7147500" cy="799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07000"/>
              </a:lnSpc>
              <a:spcBef>
                <a:spcPts val="800"/>
              </a:spcBef>
              <a:spcAft>
                <a:spcPts val="0"/>
              </a:spcAft>
              <a:buNone/>
            </a:pPr>
            <a:r>
              <a:rPr b="1" lang="en-US" sz="2000">
                <a:solidFill>
                  <a:srgbClr val="C00000"/>
                </a:solidFill>
                <a:latin typeface="Times New Roman"/>
                <a:ea typeface="Times New Roman"/>
                <a:cs typeface="Times New Roman"/>
                <a:sym typeface="Times New Roman"/>
              </a:rPr>
              <a:t>INTERNET FOR EVERYONE!</a:t>
            </a:r>
            <a:endParaRPr b="1" sz="2000">
              <a:solidFill>
                <a:srgbClr val="C00000"/>
              </a:solidFill>
              <a:latin typeface="Calibri"/>
              <a:ea typeface="Calibri"/>
              <a:cs typeface="Calibri"/>
              <a:sym typeface="Calibri"/>
            </a:endParaRPr>
          </a:p>
        </p:txBody>
      </p:sp>
      <p:pic>
        <p:nvPicPr>
          <p:cNvPr id="181" name="Google Shape;181;p9"/>
          <p:cNvPicPr preferRelativeResize="0"/>
          <p:nvPr/>
        </p:nvPicPr>
        <p:blipFill rotWithShape="1">
          <a:blip r:embed="rId4">
            <a:alphaModFix/>
          </a:blip>
          <a:srcRect b="0" l="0" r="0" t="3974"/>
          <a:stretch/>
        </p:blipFill>
        <p:spPr>
          <a:xfrm>
            <a:off x="466708" y="2021661"/>
            <a:ext cx="1994722" cy="4256588"/>
          </a:xfrm>
          <a:prstGeom prst="rect">
            <a:avLst/>
          </a:prstGeom>
          <a:noFill/>
          <a:ln>
            <a:noFill/>
          </a:ln>
          <a:effectLst>
            <a:outerShdw blurRad="292100" rotWithShape="0" algn="tl" dir="2700000" dist="139700">
              <a:srgbClr val="333333">
                <a:alpha val="64705"/>
              </a:srgbClr>
            </a:outerShdw>
          </a:effectLst>
        </p:spPr>
      </p:pic>
      <p:pic>
        <p:nvPicPr>
          <p:cNvPr id="182" name="Google Shape;182;p9"/>
          <p:cNvPicPr preferRelativeResize="0"/>
          <p:nvPr/>
        </p:nvPicPr>
        <p:blipFill rotWithShape="1">
          <a:blip r:embed="rId5">
            <a:alphaModFix/>
          </a:blip>
          <a:srcRect b="0" l="0" r="0" t="3794"/>
          <a:stretch/>
        </p:blipFill>
        <p:spPr>
          <a:xfrm>
            <a:off x="3161441" y="1942391"/>
            <a:ext cx="1994723" cy="4264555"/>
          </a:xfrm>
          <a:prstGeom prst="rect">
            <a:avLst/>
          </a:prstGeom>
          <a:noFill/>
          <a:ln>
            <a:noFill/>
          </a:ln>
        </p:spPr>
      </p:pic>
      <p:pic>
        <p:nvPicPr>
          <p:cNvPr id="183" name="Google Shape;183;p9"/>
          <p:cNvPicPr preferRelativeResize="0"/>
          <p:nvPr/>
        </p:nvPicPr>
        <p:blipFill rotWithShape="1">
          <a:blip r:embed="rId6">
            <a:alphaModFix/>
          </a:blip>
          <a:srcRect b="0" l="0" r="0" t="5324"/>
          <a:stretch/>
        </p:blipFill>
        <p:spPr>
          <a:xfrm>
            <a:off x="8255109" y="1942391"/>
            <a:ext cx="2059321" cy="4332624"/>
          </a:xfrm>
          <a:prstGeom prst="rect">
            <a:avLst/>
          </a:prstGeom>
          <a:noFill/>
          <a:ln>
            <a:noFill/>
          </a:ln>
        </p:spPr>
      </p:pic>
      <p:pic>
        <p:nvPicPr>
          <p:cNvPr id="184" name="Google Shape;184;p9"/>
          <p:cNvPicPr preferRelativeResize="0"/>
          <p:nvPr/>
        </p:nvPicPr>
        <p:blipFill rotWithShape="1">
          <a:blip r:embed="rId7">
            <a:alphaModFix/>
          </a:blip>
          <a:srcRect b="3794" l="0" r="0" t="3794"/>
          <a:stretch/>
        </p:blipFill>
        <p:spPr>
          <a:xfrm>
            <a:off x="5524581" y="1836809"/>
            <a:ext cx="2128022" cy="4370137"/>
          </a:xfrm>
          <a:prstGeom prst="rect">
            <a:avLst/>
          </a:prstGeom>
          <a:noFill/>
          <a:ln>
            <a:noFill/>
          </a:ln>
        </p:spPr>
      </p:pic>
      <p:sp>
        <p:nvSpPr>
          <p:cNvPr id="185" name="Google Shape;185;p9"/>
          <p:cNvSpPr txBox="1"/>
          <p:nvPr/>
        </p:nvSpPr>
        <p:spPr>
          <a:xfrm>
            <a:off x="6097905" y="6304915"/>
            <a:ext cx="6094095" cy="5530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Erasmus+ Programme – Strategic Partnership</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US" sz="1000">
                <a:solidFill>
                  <a:schemeClr val="lt1"/>
                </a:solidFill>
                <a:latin typeface="Calibri"/>
                <a:ea typeface="Calibri"/>
                <a:cs typeface="Calibri"/>
                <a:sym typeface="Calibri"/>
              </a:rPr>
              <a:t>Project : </a:t>
            </a:r>
            <a:r>
              <a:rPr b="1" lang="en-US" sz="1000">
                <a:solidFill>
                  <a:schemeClr val="lt1"/>
                </a:solidFill>
                <a:latin typeface="Calibri"/>
                <a:ea typeface="Calibri"/>
                <a:cs typeface="Calibri"/>
                <a:sym typeface="Calibri"/>
              </a:rPr>
              <a:t>2021-2-RO01-KA210-ADU-000048477</a:t>
            </a:r>
            <a:endParaRPr b="1" sz="10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000">
                <a:solidFill>
                  <a:schemeClr val="lt1"/>
                </a:solidFill>
                <a:latin typeface="Calibri"/>
                <a:ea typeface="Calibri"/>
                <a:cs typeface="Calibri"/>
                <a:sym typeface="Calibri"/>
              </a:rPr>
              <a:t>Project Title: “Senior in digital era”</a:t>
            </a:r>
            <a:endParaRPr b="1" sz="1000">
              <a:solidFill>
                <a:schemeClr val="lt1"/>
              </a:solidFill>
              <a:latin typeface="Calibri"/>
              <a:ea typeface="Calibri"/>
              <a:cs typeface="Calibri"/>
              <a:sym typeface="Calibri"/>
            </a:endParaRPr>
          </a:p>
        </p:txBody>
      </p:sp>
      <p:sp>
        <p:nvSpPr>
          <p:cNvPr id="186" name="Google Shape;186;p9"/>
          <p:cNvSpPr txBox="1"/>
          <p:nvPr/>
        </p:nvSpPr>
        <p:spPr>
          <a:xfrm>
            <a:off x="60960" y="6381750"/>
            <a:ext cx="6569100" cy="55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000">
                <a:solidFill>
                  <a:schemeClr val="lt1"/>
                </a:solidFill>
                <a:latin typeface="Calibri"/>
                <a:ea typeface="Calibri"/>
                <a:cs typeface="Calibri"/>
                <a:sym typeface="Calibri"/>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sz="1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2022-10-24T20:47:00Z</dcterms:created>
  <dc:creator>Villager Romania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5B7D1A8A48674F96B4825FB927605B64</vt:lpwstr>
  </property>
  <property fmtid="{D5CDD505-2E9C-101B-9397-08002B2CF9AE}" pid="3" name="KSOProductBuildVer">
    <vt:lpwstr>1033-11.2.0.11380</vt:lpwstr>
  </property>
</Properties>
</file>