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C6B-95A2-464F-AD0C-248BEC3F0E61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CE48-A8E6-43DF-B3A7-042DE97CF6D0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Seniori în era digitală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607013"/>
            <a:ext cx="9604442" cy="3657599"/>
          </a:xfrm>
        </p:spPr>
        <p:txBody>
          <a:bodyPr>
            <a:normAutofit/>
          </a:bodyPr>
          <a:lstStyle/>
          <a:p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 de curs-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Masterclass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Familiarizarea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dispozitivele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configurarea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acestora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(smartphone,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tabletă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calculator)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" y="6176645"/>
            <a:ext cx="52806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000" kern="100" spc="-2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000" kern="100" spc="-6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000" kern="100" spc="-6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000" kern="100" spc="-7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acestor</a:t>
            </a:r>
            <a:r>
              <a:rPr lang="en-US" sz="1000" spc="-8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informații</a:t>
            </a:r>
            <a:r>
              <a: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ro-RO" altLang="en-US" sz="1000" dirty="0" err="1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4565" y="6130166"/>
            <a:ext cx="299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70" y="4062987"/>
            <a:ext cx="3325238" cy="15992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Apăsați acest buton pentru a reveni la ecranul principal. Telefoanele iPhone mai noinu au buton, în schimb, glisați degetul în sus, pentru a accesa ecranul principal.</a:t>
            </a:r>
            <a:endParaRPr lang="ro-R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3822" y="1490633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APPLE</a:t>
            </a:r>
            <a:endParaRPr lang="ro-RO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88" y="1767842"/>
            <a:ext cx="2808234" cy="2808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2926" y="1355401"/>
            <a:ext cx="2356525" cy="159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Controlează volumul sunetului încorporat în difuzoare, inclusiv volumul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0388" y="472347"/>
            <a:ext cx="3660031" cy="1502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Centrul de control</a:t>
            </a:r>
            <a:endParaRPr lang="ro-R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Comenzi rapide pentru programe cum ar fi controlul </a:t>
            </a:r>
            <a:r>
              <a:rPr lang="ro-RO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-Fi, luminozitatea ecranului și accesul la lanternă. Pentru a accesa  plasați degetul ușor pe partea superioară a ecranului și trageți-l în jos;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6287" y="3207118"/>
            <a:ext cx="2808235" cy="1071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Butonul de blocare</a:t>
            </a:r>
            <a:endParaRPr lang="ro-R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Aceasta va bloca ecranul și va pune telefonul în modul de veghe. Apăsați-l din nou pentru a debloca.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Notched Right 14"/>
          <p:cNvSpPr/>
          <p:nvPr/>
        </p:nvSpPr>
        <p:spPr>
          <a:xfrm rot="12280145" flipV="1">
            <a:off x="2592478" y="2508757"/>
            <a:ext cx="1092262" cy="10850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Arrow: Notched Right 15"/>
          <p:cNvSpPr/>
          <p:nvPr/>
        </p:nvSpPr>
        <p:spPr>
          <a:xfrm rot="16200000" flipV="1">
            <a:off x="3885878" y="3482040"/>
            <a:ext cx="1092262" cy="10850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Arrow: Notched Right 16"/>
          <p:cNvSpPr/>
          <p:nvPr/>
        </p:nvSpPr>
        <p:spPr>
          <a:xfrm rot="12344148" flipV="1">
            <a:off x="5121262" y="2861734"/>
            <a:ext cx="1734032" cy="9335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Arrow: Notched Right 17"/>
          <p:cNvSpPr/>
          <p:nvPr/>
        </p:nvSpPr>
        <p:spPr>
          <a:xfrm rot="8111411">
            <a:off x="4612214" y="1753372"/>
            <a:ext cx="1523525" cy="11080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Arrow: Notched Right 18"/>
          <p:cNvSpPr/>
          <p:nvPr/>
        </p:nvSpPr>
        <p:spPr>
          <a:xfrm rot="10800000" flipV="1">
            <a:off x="3208911" y="4278886"/>
            <a:ext cx="1092262" cy="10850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9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439366" y="3055452"/>
            <a:ext cx="4794115" cy="220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o-RO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TABLETA</a:t>
            </a:r>
            <a:endParaRPr lang="ro-RO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o-RO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 veți alege o tabletă Android, similar telefoanelor mobile </a:t>
            </a:r>
            <a:r>
              <a:rPr lang="ro-RO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ro-RO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-ti </a:t>
            </a:r>
            <a:r>
              <a:rPr lang="ro-RO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desoperi</a:t>
            </a:r>
            <a:r>
              <a:rPr lang="ro-RO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că sunt diferite. </a:t>
            </a:r>
            <a:endParaRPr lang="ro-RO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o-RO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Tabletele Apple se numesc </a:t>
            </a:r>
            <a:r>
              <a:rPr lang="ro-RO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IPad</a:t>
            </a:r>
            <a:r>
              <a:rPr lang="ro-RO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arata la fel ca </a:t>
            </a:r>
            <a:r>
              <a:rPr lang="ro-RO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ro-RO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-urile ca design si caracteristici. Se pot efectuale apeluri telefonice dacă sunt configurate pentru acest lucru.</a:t>
            </a:r>
            <a:endParaRPr lang="ro-R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57" y="112172"/>
            <a:ext cx="3316828" cy="3316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43" y="3072894"/>
            <a:ext cx="2859932" cy="28599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8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410993" y="3958829"/>
            <a:ext cx="6094378" cy="1940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o-RO" sz="2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COMPUTER-DESKTOP</a:t>
            </a:r>
            <a:endParaRPr lang="ro-RO" sz="20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Calculatoarele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desktop au o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unitate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dreptunghiulară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numită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turn</a:t>
            </a:r>
            <a:r>
              <a:rPr lang="ro-RO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Acestea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necesită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obicei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monitor extern, un mouse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tastatură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Computerele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desktop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adesea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spațiu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suplimentar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interiorul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turnului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upgrade-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47" y="626126"/>
            <a:ext cx="3023681" cy="302368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8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3959156"/>
            <a:ext cx="6417823" cy="155632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o-RO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LAPTOP-NOTEBOOK-NETBOOK</a:t>
            </a:r>
            <a:endParaRPr lang="ro-RO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o-R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Laptopurile sunt concepute pentru portabilitate. </a:t>
            </a:r>
            <a:endParaRPr lang="ro-R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Netbook-urile sunt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ultraportabile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68" y="2441071"/>
            <a:ext cx="3051581" cy="2346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" y="1027906"/>
            <a:ext cx="3810000" cy="26955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8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5" y="1761122"/>
            <a:ext cx="3910973" cy="4171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9361" y="2028042"/>
            <a:ext cx="37689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ASPECTE IMPORTANTE</a:t>
            </a:r>
            <a:endParaRPr lang="ro-RO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*SIGURANȚA &amp;CONFIDENȚIALITATE*</a:t>
            </a:r>
            <a:endParaRPr lang="ro-RO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9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4" y="1372998"/>
            <a:ext cx="7885890" cy="4435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3526" y="1916014"/>
            <a:ext cx="286893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CONFIGURARE</a:t>
            </a:r>
            <a:endParaRPr lang="ro-RO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o-RO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9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2" y="2328998"/>
            <a:ext cx="4693299" cy="36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1902" y="942408"/>
            <a:ext cx="512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</a:t>
            </a:r>
            <a:endParaRPr lang="ro-RO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9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Dispozitivele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mobile, cum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laptop-urile, smartphone-urile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tabletele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sunt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sunt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o-RO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2028825" algn="l"/>
              </a:tabLst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Dispozitivele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mobile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facilitează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păstrarea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contactului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oamenii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măsură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aceștia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răspândesc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întreaga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mulți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adulți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vârstnici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nevoie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dispositive</a:t>
            </a:r>
            <a:endParaRPr lang="ro-RO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mobile care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rămână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contact cu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7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321013" y="924128"/>
            <a:ext cx="8385242" cy="264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2028825" algn="l"/>
              </a:tabLs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</a:t>
            </a:r>
            <a:endParaRPr lang="ro-R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Combină caracteristici ale telefonului mobil tradițional cu un telefon, care are acces la internet (utilizând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-Fi sau date), ecran sensibil la atingere și tastatură virtuală. 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Tabletă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 portabil cu un ecran sensibil la atingere și o tastatură virtuală. Acestea pot avea și funcții de telefon mobil.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241853"/>
            <a:ext cx="4309577" cy="290465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8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398834" y="1164144"/>
            <a:ext cx="8742733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eReader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 în principal pentru citirea de cărți electronice (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eBooks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Poate avea acces limitat la internet pentru librării online și biblioteci.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Apps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(Aplicații)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Scurtături care vă oferă acces direct la anumite programe de pe ecranul de pornire, cum ar fi de pe desktop-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computerului. </a:t>
            </a:r>
            <a:endParaRPr lang="ro-R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*APLICAȚIE*</a:t>
            </a:r>
            <a:endParaRPr lang="ro-R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31" y="4173198"/>
            <a:ext cx="1829679" cy="1829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26" y="3971719"/>
            <a:ext cx="3610947" cy="20311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8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401264" y="1027906"/>
            <a:ext cx="7147399" cy="4757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Gesturi</a:t>
            </a:r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Atinge</a:t>
            </a:r>
            <a:r>
              <a:rPr lang="ro-RO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atingere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deschide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închide sau selecta ceva după ecran.</a:t>
            </a:r>
            <a:endParaRPr lang="ro-RO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Atingerea de două de două ori- prin această atingere rapidă ecranul telefonului se poate mării pentru anumite aplicații</a:t>
            </a:r>
            <a:endParaRPr lang="ro-RO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Atingeți și țineți apăsat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deschide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suplimentare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cum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mutarea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aplicațiilor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pe un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ecran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altul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același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cum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ați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funcția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dreapta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un mouse de calculator.</a:t>
            </a:r>
            <a:endParaRPr lang="ro-RO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o-RO" sz="1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APLICAȚIE*</a:t>
            </a:r>
            <a:endParaRPr lang="ro-RO" sz="16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4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pic>
        <p:nvPicPr>
          <p:cNvPr id="19" name="Picture 18" descr="Calenda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0" y="780679"/>
            <a:ext cx="286258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 picture containing text, electronics, cellphon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73" y="621929"/>
            <a:ext cx="2604135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A picture containing text, electronics, keyboar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2" y="3360531"/>
            <a:ext cx="2484755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151153" y="1481785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ALFABETUL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50357" y="169068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NUMERE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561" y="43598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1462" y="5707989"/>
            <a:ext cx="14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SPACEBAR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5493" y="4367683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6262" y="472921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rrow: Notched Right 31"/>
          <p:cNvSpPr/>
          <p:nvPr/>
        </p:nvSpPr>
        <p:spPr>
          <a:xfrm>
            <a:off x="2441643" y="1580779"/>
            <a:ext cx="1544140" cy="18965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3" name="Arrow: Notched Right 32"/>
          <p:cNvSpPr/>
          <p:nvPr/>
        </p:nvSpPr>
        <p:spPr>
          <a:xfrm>
            <a:off x="8116944" y="1773296"/>
            <a:ext cx="1544140" cy="18965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4" name="Arrow: Notched Right 33"/>
          <p:cNvSpPr/>
          <p:nvPr/>
        </p:nvSpPr>
        <p:spPr>
          <a:xfrm rot="10800000">
            <a:off x="1254218" y="4477121"/>
            <a:ext cx="963688" cy="13486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Arrow: Notched Right 34"/>
          <p:cNvSpPr/>
          <p:nvPr/>
        </p:nvSpPr>
        <p:spPr>
          <a:xfrm rot="5400000">
            <a:off x="2941313" y="5183331"/>
            <a:ext cx="840291" cy="13727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6" name="Arrow: Notched Right 35"/>
          <p:cNvSpPr/>
          <p:nvPr/>
        </p:nvSpPr>
        <p:spPr>
          <a:xfrm>
            <a:off x="4449821" y="4817229"/>
            <a:ext cx="1544140" cy="18965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7" name="Arrow: Notched Right 36"/>
          <p:cNvSpPr/>
          <p:nvPr/>
        </p:nvSpPr>
        <p:spPr>
          <a:xfrm>
            <a:off x="4470131" y="4467145"/>
            <a:ext cx="845362" cy="18965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TextBox 37"/>
          <p:cNvSpPr txBox="1"/>
          <p:nvPr/>
        </p:nvSpPr>
        <p:spPr>
          <a:xfrm>
            <a:off x="459930" y="4737015"/>
            <a:ext cx="1813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 oferă schimbul între litere minuscule cu cele majuscule</a:t>
            </a:r>
            <a:endParaRPr lang="ro-RO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0" name="TextBox 39"/>
          <p:cNvSpPr txBox="1"/>
          <p:nvPr/>
        </p:nvSpPr>
        <p:spPr>
          <a:xfrm>
            <a:off x="1366513" y="5890508"/>
            <a:ext cx="816150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Adaugă spațiu între caractere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20529" y="4351807"/>
            <a:ext cx="60943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Șterge textul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8125" y="5002458"/>
            <a:ext cx="60943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Începe o nouă linie de text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31940" y="265565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*APLICAȚIE*</a:t>
            </a:r>
            <a:endParaRPr lang="ro-RO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3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pic>
        <p:nvPicPr>
          <p:cNvPr id="4" name="Picture 3" descr="Icon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270383"/>
            <a:ext cx="2985319" cy="252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21" y="2177966"/>
            <a:ext cx="365760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8689" y="608936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INTERNETUL</a:t>
            </a:r>
            <a:endParaRPr lang="ro-RO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8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92" y="116414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r>
              <a:rPr lang="ro-RO" dirty="0"/>
              <a:t> </a:t>
            </a: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3429349" y="640924"/>
            <a:ext cx="421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ANDROID versus APPLE</a:t>
            </a:r>
            <a:endParaRPr lang="ro-R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782"/>
            <a:ext cx="3104745" cy="3104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22533" r="27140" b="14187"/>
          <a:stretch>
            <a:fillRect/>
          </a:stretch>
        </p:blipFill>
        <p:spPr>
          <a:xfrm>
            <a:off x="4376635" y="1666505"/>
            <a:ext cx="4082375" cy="2987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27" y="4246915"/>
            <a:ext cx="3358035" cy="1889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0" y="4367888"/>
            <a:ext cx="2782111" cy="15649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9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847" y="1571206"/>
            <a:ext cx="2537297" cy="1770333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 </a:t>
            </a:r>
            <a:endParaRPr lang="ro-R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 al volumului, inclusiv soneria </a:t>
            </a:r>
            <a:endParaRPr lang="ro-RO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tabLst>
                <a:tab pos="2028825" algn="l"/>
              </a:tabLst>
            </a:pPr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9361180" y="2009603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713" y="1146135"/>
            <a:ext cx="60943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Butonul de blocare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54816" y="4625453"/>
            <a:ext cx="6094378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Telefon</a:t>
            </a:r>
            <a:endParaRPr lang="ro-RO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Puteți da si primi telefon</a:t>
            </a:r>
            <a:endParaRPr lang="ro-R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211" y="4444762"/>
            <a:ext cx="6541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Setări</a:t>
            </a:r>
            <a:r>
              <a:rPr lang="ro-R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5747" y="3913347"/>
            <a:ext cx="654185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Magazin de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aplicatii</a:t>
            </a:r>
            <a:endParaRPr lang="ro-R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108" y="5476024"/>
            <a:ext cx="6541850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Mesagerie</a:t>
            </a:r>
            <a:endParaRPr lang="ro-RO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Trimiteți text mesaje text</a:t>
            </a:r>
            <a:endParaRPr lang="ro-RO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close-up of a cell phon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5" y="936135"/>
            <a:ext cx="2146935" cy="21469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Arrow: Notched Right 17"/>
          <p:cNvSpPr/>
          <p:nvPr/>
        </p:nvSpPr>
        <p:spPr>
          <a:xfrm>
            <a:off x="1782594" y="1331215"/>
            <a:ext cx="804838" cy="10204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Arrow: Notched Right 18"/>
          <p:cNvSpPr/>
          <p:nvPr/>
        </p:nvSpPr>
        <p:spPr>
          <a:xfrm>
            <a:off x="1755411" y="1687296"/>
            <a:ext cx="1727091" cy="60523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79" y="2438530"/>
            <a:ext cx="1712879" cy="3425758"/>
          </a:xfrm>
          <a:prstGeom prst="rect">
            <a:avLst/>
          </a:prstGeom>
        </p:spPr>
      </p:pic>
      <p:sp>
        <p:nvSpPr>
          <p:cNvPr id="22" name="Arrow: Notched Right 21"/>
          <p:cNvSpPr/>
          <p:nvPr/>
        </p:nvSpPr>
        <p:spPr>
          <a:xfrm rot="19921892">
            <a:off x="6595247" y="5014046"/>
            <a:ext cx="1727091" cy="60523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Arrow: Notched Right 22"/>
          <p:cNvSpPr/>
          <p:nvPr/>
        </p:nvSpPr>
        <p:spPr>
          <a:xfrm rot="11136772" flipV="1">
            <a:off x="3002576" y="5149333"/>
            <a:ext cx="2602498" cy="107556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4" name="Arrow: Notched Right 23"/>
          <p:cNvSpPr/>
          <p:nvPr/>
        </p:nvSpPr>
        <p:spPr>
          <a:xfrm rot="9240171" flipV="1">
            <a:off x="5002663" y="5687580"/>
            <a:ext cx="1092262" cy="10850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Arrow: Notched Right 24"/>
          <p:cNvSpPr/>
          <p:nvPr/>
        </p:nvSpPr>
        <p:spPr>
          <a:xfrm rot="12280145" flipV="1">
            <a:off x="4796140" y="4408419"/>
            <a:ext cx="1092262" cy="10850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6" name="Group 5"/>
          <p:cNvGrpSpPr/>
          <p:nvPr/>
        </p:nvGrpSpPr>
        <p:grpSpPr>
          <a:xfrm>
            <a:off x="60960" y="6304915"/>
            <a:ext cx="12130405" cy="552450"/>
            <a:chOff x="96" y="9929"/>
            <a:chExt cx="19103" cy="870"/>
          </a:xfrm>
        </p:grpSpPr>
        <p:sp>
          <p:nvSpPr>
            <p:cNvPr id="9" name="TextBox 6"/>
            <p:cNvSpPr txBox="1"/>
            <p:nvPr/>
          </p:nvSpPr>
          <p:spPr>
            <a:xfrm>
              <a:off x="9603" y="9929"/>
              <a:ext cx="9597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Erasmus+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Strategic Partnership</a:t>
              </a:r>
              <a:endParaRPr lang="ro-R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: </a:t>
              </a:r>
              <a:r>
                <a:rPr lang="en-US" sz="1000" b="1" spc="-3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2021-2-RO01-KA210-ADU-000048477</a:t>
              </a:r>
              <a:endParaRPr lang="ro-RO" sz="1000" b="1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Title: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“Senior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000" b="1" spc="-105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1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</a:t>
              </a:r>
              <a:r>
                <a:rPr lang="en-US" sz="1000" b="1" spc="-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b="1" spc="-2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era”</a:t>
              </a:r>
              <a:endParaRPr lang="en-US" sz="1000" b="1" spc="-2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96" y="10050"/>
              <a:ext cx="103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realizat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sprijinul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financiar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Uniunii</a:t>
              </a:r>
              <a:r>
                <a:rPr lang="en-US" sz="1000" kern="100" spc="-2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Europene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acestui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este</a:t>
              </a:r>
              <a:r>
                <a:rPr lang="ro-RO" alt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responsabilitateaa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autorilor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iar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Agenția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Națională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și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Comisia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Europeană</a:t>
              </a:r>
              <a:r>
                <a:rPr lang="en-US" sz="1000" kern="100" spc="-6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</a:t>
              </a:r>
              <a:r>
                <a:rPr lang="ro-RO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sunt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responsabile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alt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pentru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modul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în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</a:t>
              </a:r>
              <a:r>
                <a:rPr lang="en-US" sz="1000" kern="100" spc="-65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utilizat</a:t>
              </a:r>
              <a:r>
                <a:rPr lang="en-US" sz="1000" kern="100" spc="-7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kern="1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conținutul</a:t>
              </a:r>
              <a:r>
                <a:rPr lang="en-US" sz="1000" kern="1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acestor</a:t>
              </a:r>
              <a:r>
                <a:rPr lang="en-US" sz="1000" spc="-8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informații</a:t>
              </a:r>
              <a:r>
                <a:rPr lang="ro-RO" altLang="en-US" sz="10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</a:t>
              </a:r>
              <a:endParaRPr lang="ro-RO" altLang="en-US" sz="1000" dirty="0" err="1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9526</Words>
  <Application>WPS Presentation</Application>
  <PresentationFormat>Widescreen</PresentationFormat>
  <Paragraphs>263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Seniori în era digitală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Seniori în era digitală</dc:title>
  <dc:creator>Villager Romania</dc:creator>
  <cp:lastModifiedBy>Cristina</cp:lastModifiedBy>
  <cp:revision>3</cp:revision>
  <dcterms:created xsi:type="dcterms:W3CDTF">2022-10-24T20:47:00Z</dcterms:created>
  <dcterms:modified xsi:type="dcterms:W3CDTF">2022-11-21T06:30:40Z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98E76F0358764A1DABF814B99B4A6A3D</vt:lpwstr>
  </property>
  <property fmtid="{D5CDD505-2E9C-101B-9397-08002B2CF9AE}" pid="3" name="KSOProductBuildVer">
    <vt:lpwstr>1033-11.2.0.11380</vt:lpwstr>
  </property>
</Properties>
</file>