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108"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40" name="Google Shape;2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51" name="Google Shape;2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62" name="Google Shape;2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73" name="Google Shape;27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2"/>
        <p:cNvGrpSpPr/>
        <p:nvPr/>
      </p:nvGrpSpPr>
      <p:grpSpPr>
        <a:xfrm>
          <a:off x="0" y="0"/>
          <a:ext cx="0" cy="0"/>
          <a:chOff x="0" y="0"/>
          <a:chExt cx="0" cy="0"/>
        </a:xfrm>
      </p:grpSpPr>
      <p:sp>
        <p:nvSpPr>
          <p:cNvPr id="283" name="Google Shape;2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84" name="Google Shape;2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60" name="Google Shape;16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72" name="Google Shape;17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86" name="Google Shape;18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lvl="0"/>
            <a:r>
              <a:rPr lang="el-GR">
                <a:latin typeface="Times New Roman" panose="02020603050405020304"/>
                <a:ea typeface="Times New Roman" panose="02020603050405020304"/>
                <a:cs typeface="Times New Roman" panose="02020603050405020304"/>
                <a:sym typeface="Times New Roman" panose="02020603050405020304"/>
              </a:rPr>
              <a:t>Ηλικιωμένο</a:t>
            </a:r>
            <a:r>
              <a:rPr lang="el-GR" sz="6000">
                <a:latin typeface="Times New Roman" panose="02020603050405020304"/>
                <a:ea typeface="Times New Roman" panose="02020603050405020304"/>
                <a:cs typeface="Times New Roman" panose="02020603050405020304"/>
                <a:sym typeface="Times New Roman" panose="02020603050405020304"/>
              </a:rPr>
              <a:t>ι</a:t>
            </a:r>
            <a:r>
              <a:rPr lang="en-US">
                <a:latin typeface="Times New Roman" panose="02020603050405020304"/>
                <a:ea typeface="Times New Roman" panose="02020603050405020304"/>
                <a:cs typeface="Times New Roman" panose="02020603050405020304"/>
                <a:sym typeface="Times New Roman" panose="02020603050405020304"/>
              </a:rPr>
              <a:t> </a:t>
            </a:r>
            <a:r>
              <a:rPr lang="el-GR" dirty="0">
                <a:latin typeface="Times New Roman" panose="02020603050405020304"/>
                <a:ea typeface="Times New Roman" panose="02020603050405020304"/>
                <a:cs typeface="Times New Roman" panose="02020603050405020304"/>
                <a:sym typeface="Times New Roman" panose="02020603050405020304"/>
              </a:rPr>
              <a:t>στην ψηφιακή εποχή</a:t>
            </a:r>
            <a:endParaRPr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85" name="Google Shape;85;p1"/>
          <p:cNvSpPr txBox="1">
            <a:spLocks noGrp="1"/>
          </p:cNvSpPr>
          <p:nvPr>
            <p:ph type="subTitle" idx="1"/>
          </p:nvPr>
        </p:nvSpPr>
        <p:spPr>
          <a:xfrm>
            <a:off x="1524001" y="2607013"/>
            <a:ext cx="9604442" cy="3657599"/>
          </a:xfrm>
          <a:prstGeom prst="rect">
            <a:avLst/>
          </a:prstGeom>
          <a:noFill/>
          <a:ln>
            <a:noFill/>
          </a:ln>
        </p:spPr>
        <p:txBody>
          <a:bodyPr spcFirstLastPara="1" wrap="square" lIns="91425" tIns="45700" rIns="91425" bIns="45700" anchor="t" anchorCtr="0">
            <a:normAutofit/>
          </a:bodyPr>
          <a:lstStyle/>
          <a:p>
            <a:pPr marL="0" lvl="0" indent="0">
              <a:spcBef>
                <a:spcPts val="0"/>
              </a:spcBef>
              <a:buSzPts val="4400"/>
            </a:pPr>
            <a:r>
              <a:rPr lang="en-US" sz="4400" dirty="0">
                <a:latin typeface="Times New Roman" panose="02020603050405020304"/>
                <a:ea typeface="Times New Roman" panose="02020603050405020304"/>
                <a:cs typeface="Times New Roman" panose="02020603050405020304"/>
                <a:sym typeface="Times New Roman" panose="02020603050405020304"/>
              </a:rPr>
              <a:t>-</a:t>
            </a:r>
            <a:r>
              <a:rPr lang="el-GR" sz="2600" dirty="0">
                <a:latin typeface="Times New Roman" panose="02020603050405020304"/>
                <a:ea typeface="Times New Roman" panose="02020603050405020304"/>
                <a:cs typeface="Times New Roman" panose="02020603050405020304"/>
                <a:sym typeface="Times New Roman" panose="02020603050405020304"/>
              </a:rPr>
              <a:t>Υποστήριξη τάξης-</a:t>
            </a: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nSpc>
                <a:spcPct val="107000"/>
              </a:lnSpc>
              <a:buSzPts val="2600"/>
            </a:pPr>
            <a:r>
              <a:rPr lang="en-US" sz="2600" dirty="0">
                <a:latin typeface="Times New Roman" panose="02020603050405020304"/>
                <a:ea typeface="Times New Roman" panose="02020603050405020304"/>
                <a:cs typeface="Times New Roman" panose="02020603050405020304"/>
                <a:sym typeface="Times New Roman" panose="02020603050405020304"/>
              </a:rPr>
              <a:t>Masterclass: </a:t>
            </a:r>
            <a:r>
              <a:rPr lang="el-GR" sz="2600" dirty="0">
                <a:latin typeface="Times New Roman" panose="02020603050405020304"/>
                <a:ea typeface="Times New Roman" panose="02020603050405020304"/>
                <a:cs typeface="Times New Roman" panose="02020603050405020304"/>
                <a:sym typeface="Times New Roman" panose="02020603050405020304"/>
              </a:rPr>
              <a:t>Γρήγορα αποτελέσματα με τις ψηφιακές συσκευές και ρύθμισή τους
(κινητό τηλέφωνο, </a:t>
            </a:r>
            <a:r>
              <a:rPr lang="el-GR" sz="2600" dirty="0" err="1">
                <a:latin typeface="Times New Roman" panose="02020603050405020304"/>
                <a:ea typeface="Times New Roman" panose="02020603050405020304"/>
                <a:cs typeface="Times New Roman" panose="02020603050405020304"/>
                <a:sym typeface="Times New Roman" panose="02020603050405020304"/>
              </a:rPr>
              <a:t>tablet</a:t>
            </a:r>
            <a:r>
              <a:rPr lang="el-GR" sz="2600" dirty="0">
                <a:latin typeface="Times New Roman" panose="02020603050405020304"/>
                <a:ea typeface="Times New Roman" panose="02020603050405020304"/>
                <a:cs typeface="Times New Roman" panose="02020603050405020304"/>
                <a:sym typeface="Times New Roman" panose="02020603050405020304"/>
              </a:rPr>
              <a:t>, υπολογιστής)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60960" y="617664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7" name="Google Shape;87;p1"/>
          <p:cNvSpPr txBox="1"/>
          <p:nvPr/>
        </p:nvSpPr>
        <p:spPr>
          <a:xfrm>
            <a:off x="8347475" y="6130175"/>
            <a:ext cx="3624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US" sz="12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2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200"/>
              <a:buFont typeface="Arial" panose="020B0604020202020204"/>
              <a:buNone/>
            </a:pPr>
            <a:r>
              <a:rPr lang="en-US" sz="12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2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200"/>
              <a:buFont typeface="Arial" panose="020B0604020202020204"/>
              <a:buNone/>
            </a:pPr>
            <a:r>
              <a:rPr lang="en-US" sz="12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2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12" name="Google Shape;212;p10"/>
          <p:cNvSpPr txBox="1">
            <a:spLocks noGrp="1"/>
          </p:cNvSpPr>
          <p:nvPr>
            <p:ph type="body" idx="1"/>
          </p:nvPr>
        </p:nvSpPr>
        <p:spPr>
          <a:xfrm>
            <a:off x="148570" y="4062987"/>
            <a:ext cx="3325238" cy="1599284"/>
          </a:xfrm>
          <a:prstGeom prst="rect">
            <a:avLst/>
          </a:prstGeom>
          <a:noFill/>
          <a:ln>
            <a:noFill/>
          </a:ln>
        </p:spPr>
        <p:txBody>
          <a:bodyPr spcFirstLastPara="1" wrap="square" lIns="91425" tIns="45700" rIns="91425" bIns="45700" anchor="t" anchorCtr="0">
            <a:normAutofit fontScale="85000"/>
          </a:bodyPr>
          <a:lstStyle/>
          <a:p>
            <a:pPr marL="228600" lvl="0" indent="-228600">
              <a:lnSpc>
                <a:spcPct val="107000"/>
              </a:lnSpc>
              <a:spcBef>
                <a:spcPts val="0"/>
              </a:spcBef>
            </a:pPr>
            <a:r>
              <a:rPr lang="el-GR" sz="1800" dirty="0">
                <a:latin typeface="Times New Roman" panose="02020603050405020304"/>
                <a:ea typeface="Times New Roman" panose="02020603050405020304"/>
                <a:cs typeface="Times New Roman" panose="02020603050405020304"/>
                <a:sym typeface="Times New Roman" panose="02020603050405020304"/>
              </a:rPr>
              <a:t>Πατήστε αυτό το κουμπί για να επιστρέψετε στην κύρια οθόνη. Τα παλαιότερα iPhone δεν διαθέτουν κουμπί, </a:t>
            </a:r>
            <a:r>
              <a:rPr lang="el-GR" sz="1800" dirty="0" err="1">
                <a:latin typeface="Times New Roman" panose="02020603050405020304"/>
                <a:ea typeface="Times New Roman" panose="02020603050405020304"/>
                <a:cs typeface="Times New Roman" panose="02020603050405020304"/>
                <a:sym typeface="Times New Roman" panose="02020603050405020304"/>
              </a:rPr>
              <a:t>αντ</a:t>
            </a:r>
            <a:r>
              <a:rPr lang="el-GR" sz="1800" dirty="0">
                <a:latin typeface="Times New Roman" panose="02020603050405020304"/>
                <a:ea typeface="Times New Roman" panose="02020603050405020304"/>
                <a:cs typeface="Times New Roman" panose="02020603050405020304"/>
                <a:sym typeface="Times New Roman" panose="02020603050405020304"/>
              </a:rPr>
              <a:t> 'αυτού, σύρετε το δάχτυλό σας προς τα πάνω για πρόσβαση στην αρχική οθόνη.</a:t>
            </a:r>
            <a:endParaRPr sz="18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213" name="Google Shape;213;p10"/>
          <p:cNvSpPr txBox="1"/>
          <p:nvPr/>
        </p:nvSpPr>
        <p:spPr>
          <a:xfrm>
            <a:off x="9983822" y="1490633"/>
            <a:ext cx="609437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rPr>
              <a:t>APPLE</a:t>
            </a:r>
            <a:endParaRPr sz="2000" b="0" i="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14" name="Google Shape;214;p10" descr="Icon&#10;&#10;Description automatically generated"/>
          <p:cNvPicPr preferRelativeResize="0"/>
          <p:nvPr/>
        </p:nvPicPr>
        <p:blipFill rotWithShape="1">
          <a:blip r:embed="rId2"/>
          <a:srcRect/>
          <a:stretch>
            <a:fillRect/>
          </a:stretch>
        </p:blipFill>
        <p:spPr>
          <a:xfrm>
            <a:off x="3280588" y="1767842"/>
            <a:ext cx="2808234" cy="2808234"/>
          </a:xfrm>
          <a:prstGeom prst="rect">
            <a:avLst/>
          </a:prstGeom>
          <a:noFill/>
          <a:ln>
            <a:noFill/>
          </a:ln>
        </p:spPr>
      </p:pic>
      <p:sp>
        <p:nvSpPr>
          <p:cNvPr id="215" name="Google Shape;215;p10"/>
          <p:cNvSpPr txBox="1"/>
          <p:nvPr/>
        </p:nvSpPr>
        <p:spPr>
          <a:xfrm>
            <a:off x="632926" y="1355401"/>
            <a:ext cx="2356500" cy="215074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panose="020B0604020202020204"/>
              <a:buNone/>
            </a:pPr>
            <a:r>
              <a:rPr lang="en-US" sz="1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Volume</a:t>
            </a:r>
            <a:endParaRPr sz="16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lvl="0">
              <a:spcBef>
                <a:spcPts val="800"/>
              </a:spcBef>
              <a:buSzPts val="1800"/>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Ελέγχει την ένταση του ήχου που είναι ενσωματωμένος στα ηχεία, συμπεριλαμβανομένης της έντασης ήχου </a:t>
            </a:r>
            <a:endParaRPr sz="18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6" name="Google Shape;216;p10"/>
          <p:cNvSpPr txBox="1"/>
          <p:nvPr/>
        </p:nvSpPr>
        <p:spPr>
          <a:xfrm>
            <a:off x="5790388" y="472347"/>
            <a:ext cx="3660000" cy="171513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400"/>
              <a:buFont typeface="Arial" panose="020B0604020202020204"/>
              <a:buNone/>
            </a:pPr>
            <a:r>
              <a:rPr lang="en-US" sz="14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Control Center</a:t>
            </a:r>
            <a:endParaRPr sz="1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lvl="0">
              <a:spcBef>
                <a:spcPts val="800"/>
              </a:spcBef>
              <a:buSzPts val="1400"/>
            </a:pPr>
            <a:r>
              <a:rPr lang="el-GR"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Συντομεύσεις σε προγράμματα όπως ο έλεγχος </a:t>
            </a:r>
            <a:r>
              <a:rPr lang="el-GR"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Wi-Fi</a:t>
            </a:r>
            <a:r>
              <a:rPr lang="el-GR"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η φωτεινότητα της οθόνης και η πρόσβαση σε φακούς. Για να αποκτήσετε πρόσβαση, τοποθετήστε ελαφρά το δάχτυλό σας στο επάνω μέρος της οθόνης και σύρετέ το προς τα κάτω.</a:t>
            </a:r>
            <a:endParaRPr sz="1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7" name="Google Shape;217;p10"/>
          <p:cNvSpPr txBox="1"/>
          <p:nvPr/>
        </p:nvSpPr>
        <p:spPr>
          <a:xfrm>
            <a:off x="6216287" y="3207118"/>
            <a:ext cx="2808235" cy="128460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400"/>
              <a:buFont typeface="Arial" panose="020B0604020202020204"/>
              <a:buNone/>
            </a:pPr>
            <a:r>
              <a:rPr lang="en-US" sz="14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Lock button</a:t>
            </a:r>
            <a:endParaRPr sz="1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lvl="0">
              <a:spcBef>
                <a:spcPts val="800"/>
              </a:spcBef>
              <a:buSzPts val="1400"/>
            </a:pPr>
            <a:r>
              <a:rPr lang="el-GR"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Αυτό θα κλειδώσει την οθόνη και θα θέσει το τηλέφωνο σε κατάσταση αναστολής λειτουργίας. Πατήστε το ξανά για ξεκλείδωμα. </a:t>
            </a:r>
            <a:endParaRPr sz="1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8" name="Google Shape;218;p10"/>
          <p:cNvSpPr/>
          <p:nvPr/>
        </p:nvSpPr>
        <p:spPr>
          <a:xfrm rot="1480145" flipH="1">
            <a:off x="2592478" y="2508757"/>
            <a:ext cx="1092262" cy="108502"/>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9" name="Google Shape;219;p10"/>
          <p:cNvSpPr/>
          <p:nvPr/>
        </p:nvSpPr>
        <p:spPr>
          <a:xfrm rot="5400000" flipH="1">
            <a:off x="3885878" y="3482040"/>
            <a:ext cx="1092262" cy="108502"/>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0" name="Google Shape;220;p10"/>
          <p:cNvSpPr/>
          <p:nvPr/>
        </p:nvSpPr>
        <p:spPr>
          <a:xfrm rot="1544148" flipH="1">
            <a:off x="5121262" y="2861734"/>
            <a:ext cx="1734032" cy="93351"/>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1" name="Google Shape;221;p10"/>
          <p:cNvSpPr/>
          <p:nvPr/>
        </p:nvSpPr>
        <p:spPr>
          <a:xfrm rot="8111411">
            <a:off x="4612214" y="1753372"/>
            <a:ext cx="1523525" cy="110800"/>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2" name="Google Shape;222;p10"/>
          <p:cNvSpPr/>
          <p:nvPr/>
        </p:nvSpPr>
        <p:spPr>
          <a:xfrm flipH="1">
            <a:off x="3208911" y="4278886"/>
            <a:ext cx="1092262" cy="108502"/>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4" name="Google Shape;224;p10"/>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36830" y="630491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32" name="Google Shape;232;p11"/>
          <p:cNvSpPr txBox="1"/>
          <p:nvPr/>
        </p:nvSpPr>
        <p:spPr>
          <a:xfrm>
            <a:off x="429260" y="3134995"/>
            <a:ext cx="5057140" cy="25933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panose="020B0604020202020204"/>
              <a:buNone/>
            </a:pPr>
            <a:r>
              <a:rPr lang="en-US" sz="2400" b="1" i="1"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TABLETS</a:t>
            </a:r>
            <a:endParaRPr sz="24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lvl="0">
              <a:lnSpc>
                <a:spcPct val="150000"/>
              </a:lnSpc>
              <a:spcBef>
                <a:spcPts val="800"/>
              </a:spcBef>
              <a:buClr>
                <a:schemeClr val="dk1"/>
              </a:buClr>
              <a:buSzPts val="1100"/>
            </a:pPr>
            <a:r>
              <a:rPr lang="el-GR"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Εάν επιλέξετε ένα </a:t>
            </a:r>
            <a:r>
              <a:rPr lang="el-GR" sz="16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tablet</a:t>
            </a:r>
            <a:r>
              <a:rPr lang="el-GR"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l-GR" sz="16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Android</a:t>
            </a:r>
            <a:r>
              <a:rPr lang="el-GR"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παρόμοια με τα κινητά τηλέφωνα, θα διαπιστώσετε ότι είναι διαφορετικά. 
Τα </a:t>
            </a:r>
            <a:r>
              <a:rPr lang="el-GR" sz="16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tablet</a:t>
            </a:r>
            <a:r>
              <a:rPr lang="el-GR"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της </a:t>
            </a:r>
            <a:r>
              <a:rPr lang="el-GR" sz="16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Apple</a:t>
            </a:r>
            <a:r>
              <a:rPr lang="el-GR"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ονομάζονται </a:t>
            </a:r>
            <a:r>
              <a:rPr lang="el-GR" sz="16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IPad</a:t>
            </a:r>
            <a:r>
              <a:rPr lang="el-GR"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φαίνονται τα ίδια με τα iPhone στο σχεδιασμό και τα χαρακτηριστικά. Μπορείτε να τους τηλεφωνήσετε, αν έχουν ρυθμιστεί να το κάνουν.</a:t>
            </a:r>
            <a:endParaRPr sz="16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3" name="Google Shape;233;p11"/>
          <p:cNvPicPr preferRelativeResize="0"/>
          <p:nvPr/>
        </p:nvPicPr>
        <p:blipFill rotWithShape="1">
          <a:blip r:embed="rId2"/>
          <a:srcRect t="13747" b="14685"/>
          <a:stretch>
            <a:fillRect/>
          </a:stretch>
        </p:blipFill>
        <p:spPr>
          <a:xfrm>
            <a:off x="2649220" y="365125"/>
            <a:ext cx="4168140" cy="2545715"/>
          </a:xfrm>
          <a:prstGeom prst="rect">
            <a:avLst/>
          </a:prstGeom>
          <a:noFill/>
          <a:ln>
            <a:noFill/>
          </a:ln>
        </p:spPr>
      </p:pic>
      <p:pic>
        <p:nvPicPr>
          <p:cNvPr id="234" name="Google Shape;234;p11"/>
          <p:cNvPicPr preferRelativeResize="0"/>
          <p:nvPr/>
        </p:nvPicPr>
        <p:blipFill rotWithShape="1">
          <a:blip r:embed="rId3"/>
          <a:srcRect/>
          <a:stretch>
            <a:fillRect/>
          </a:stretch>
        </p:blipFill>
        <p:spPr>
          <a:xfrm>
            <a:off x="5722143" y="3072894"/>
            <a:ext cx="2859932" cy="2859932"/>
          </a:xfrm>
          <a:prstGeom prst="rect">
            <a:avLst/>
          </a:prstGeom>
          <a:noFill/>
          <a:ln>
            <a:noFill/>
          </a:ln>
        </p:spPr>
      </p:pic>
      <p:sp>
        <p:nvSpPr>
          <p:cNvPr id="236" name="Google Shape;236;p11"/>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60960" y="624395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41"/>
        <p:cNvGrpSpPr/>
        <p:nvPr/>
      </p:nvGrpSpPr>
      <p:grpSpPr>
        <a:xfrm>
          <a:off x="0" y="0"/>
          <a:ext cx="0" cy="0"/>
          <a:chOff x="0" y="0"/>
          <a:chExt cx="0" cy="0"/>
        </a:xfrm>
      </p:grpSpPr>
      <p:sp>
        <p:nvSpPr>
          <p:cNvPr id="242" name="Google Shape;24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43" name="Google Shape;243;p12"/>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sp>
        <p:nvSpPr>
          <p:cNvPr id="247" name="Google Shape;247;p12"/>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5" name="Google Shape;245;p12"/>
          <p:cNvPicPr preferRelativeResize="0"/>
          <p:nvPr/>
        </p:nvPicPr>
        <p:blipFill rotWithShape="1">
          <a:blip r:embed="rId2"/>
          <a:srcRect b="9051"/>
          <a:stretch>
            <a:fillRect/>
          </a:stretch>
        </p:blipFill>
        <p:spPr>
          <a:xfrm>
            <a:off x="4413885" y="271145"/>
            <a:ext cx="4261485" cy="3652520"/>
          </a:xfrm>
          <a:prstGeom prst="rect">
            <a:avLst/>
          </a:prstGeom>
          <a:noFill/>
          <a:ln>
            <a:noFill/>
          </a:ln>
        </p:spPr>
      </p:pic>
      <p:sp>
        <p:nvSpPr>
          <p:cNvPr id="244" name="Google Shape;244;p12"/>
          <p:cNvSpPr txBox="1"/>
          <p:nvPr/>
        </p:nvSpPr>
        <p:spPr>
          <a:xfrm>
            <a:off x="443378" y="3006964"/>
            <a:ext cx="6094500" cy="27317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panose="020B0604020202020204"/>
              <a:buNone/>
            </a:pPr>
            <a:r>
              <a:rPr lang="en-US" sz="2000" b="1" i="1"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COMPUTERS-DESKTOP</a:t>
            </a:r>
            <a:endParaRPr sz="2000" b="1" i="1"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lvl="0">
              <a:lnSpc>
                <a:spcPct val="150000"/>
              </a:lnSpc>
              <a:spcBef>
                <a:spcPts val="800"/>
              </a:spcBef>
              <a:buClr>
                <a:schemeClr val="dk1"/>
              </a:buClr>
              <a:buSzPts val="1100"/>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Οι επιτραπέζιοι υπολογιστές έχουν μια ορθογώνια μονάδα που ονομάζεται πύργος.
Συνήθως απαιτούν εξωτερική οθόνη, ποντίκι και πληκτρολόγιο. 
Οι επιτραπέζιοι υπολογιστές συχνά περιλαμβάνουν επιπλέον χώρο μέσα στον πύργο για επεκτάσεις και αναβαθμίσεις. </a:t>
            </a:r>
            <a:endParaRPr sz="18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60960" y="6243955"/>
            <a:ext cx="6203315" cy="551815"/>
          </a:xfrm>
          <a:prstGeom prst="rect">
            <a:avLst/>
          </a:prstGeom>
          <a:noFill/>
          <a:ln>
            <a:noFill/>
          </a:ln>
        </p:spPr>
        <p:txBody>
          <a:bodyPr spcFirstLastPara="1" wrap="square" lIns="91425" tIns="45700" rIns="91425" bIns="45700" anchor="t" anchorCtr="0">
            <a:spAutoFit/>
          </a:bodyPr>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54" name="Google Shape;254;p13"/>
          <p:cNvSpPr txBox="1">
            <a:spLocks noGrp="1"/>
          </p:cNvSpPr>
          <p:nvPr>
            <p:ph type="body" idx="1"/>
          </p:nvPr>
        </p:nvSpPr>
        <p:spPr>
          <a:xfrm>
            <a:off x="167005" y="3959225"/>
            <a:ext cx="6417945" cy="1860550"/>
          </a:xfrm>
          <a:prstGeom prst="rect">
            <a:avLst/>
          </a:prstGeom>
          <a:noFill/>
          <a:ln>
            <a:noFill/>
          </a:ln>
        </p:spPr>
        <p:txBody>
          <a:bodyPr spcFirstLastPara="1" wrap="square" lIns="91425" tIns="45700" rIns="91425" bIns="45700" anchor="t" anchorCtr="0">
            <a:normAutofit fontScale="75000" lnSpcReduction="20000"/>
          </a:bodyPr>
          <a:lstStyle/>
          <a:p>
            <a:pPr marL="0" lvl="0" indent="0" algn="l" rtl="0">
              <a:lnSpc>
                <a:spcPct val="150000"/>
              </a:lnSpc>
              <a:spcBef>
                <a:spcPts val="0"/>
              </a:spcBef>
              <a:spcAft>
                <a:spcPts val="0"/>
              </a:spcAft>
              <a:buClr>
                <a:schemeClr val="dk1"/>
              </a:buClr>
              <a:buSzPct val="100000"/>
              <a:buNone/>
            </a:pPr>
            <a:r>
              <a:rPr lang="en-US" b="1" i="1" dirty="0">
                <a:latin typeface="Times New Roman" panose="02020603050405020304"/>
                <a:ea typeface="Times New Roman" panose="02020603050405020304"/>
                <a:cs typeface="Times New Roman" panose="02020603050405020304"/>
                <a:sym typeface="Times New Roman" panose="02020603050405020304"/>
              </a:rPr>
              <a:t>LAPTOP-NOTEBOOK-NETBOOK</a:t>
            </a:r>
            <a:endParaRPr b="1" i="1" dirty="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50000"/>
              </a:lnSpc>
              <a:spcBef>
                <a:spcPts val="1000"/>
              </a:spcBef>
              <a:spcAft>
                <a:spcPts val="0"/>
              </a:spcAft>
              <a:buClr>
                <a:schemeClr val="dk1"/>
              </a:buClr>
              <a:buSzPct val="100000"/>
              <a:buNone/>
            </a:pPr>
            <a:endParaRPr sz="1800" dirty="0">
              <a:latin typeface="Times New Roman" panose="02020603050405020304"/>
              <a:ea typeface="Times New Roman" panose="02020603050405020304"/>
              <a:cs typeface="Times New Roman" panose="02020603050405020304"/>
              <a:sym typeface="Times New Roman" panose="02020603050405020304"/>
            </a:endParaRPr>
          </a:p>
          <a:p>
            <a:pPr marL="0" lvl="0" indent="0">
              <a:lnSpc>
                <a:spcPct val="150000"/>
              </a:lnSpc>
              <a:buSzPct val="42000"/>
              <a:buNone/>
            </a:pPr>
            <a:r>
              <a:rPr lang="el-GR" sz="2600" dirty="0">
                <a:latin typeface="Times New Roman" panose="02020603050405020304"/>
                <a:ea typeface="Times New Roman" panose="02020603050405020304"/>
                <a:cs typeface="Times New Roman" panose="02020603050405020304"/>
                <a:sym typeface="Times New Roman" panose="02020603050405020304"/>
              </a:rPr>
              <a:t>Οι φορητοί υπολογιστές έχουν σχεδιαστεί για </a:t>
            </a:r>
            <a:r>
              <a:rPr lang="el-GR" sz="2600" dirty="0" err="1">
                <a:latin typeface="Times New Roman" panose="02020603050405020304"/>
                <a:ea typeface="Times New Roman" panose="02020603050405020304"/>
                <a:cs typeface="Times New Roman" panose="02020603050405020304"/>
                <a:sym typeface="Times New Roman" panose="02020603050405020304"/>
              </a:rPr>
              <a:t>φορητότητα</a:t>
            </a:r>
            <a:r>
              <a:rPr lang="el-GR" sz="2600" dirty="0">
                <a:latin typeface="Times New Roman" panose="02020603050405020304"/>
                <a:ea typeface="Times New Roman" panose="02020603050405020304"/>
                <a:cs typeface="Times New Roman" panose="02020603050405020304"/>
                <a:sym typeface="Times New Roman" panose="02020603050405020304"/>
              </a:rPr>
              <a:t>. 
Τα </a:t>
            </a:r>
            <a:r>
              <a:rPr lang="el-GR" sz="2600" dirty="0" err="1">
                <a:latin typeface="Times New Roman" panose="02020603050405020304"/>
                <a:ea typeface="Times New Roman" panose="02020603050405020304"/>
                <a:cs typeface="Times New Roman" panose="02020603050405020304"/>
                <a:sym typeface="Times New Roman" panose="02020603050405020304"/>
              </a:rPr>
              <a:t>Netbooks</a:t>
            </a:r>
            <a:r>
              <a:rPr lang="el-GR" sz="2600" dirty="0">
                <a:latin typeface="Times New Roman" panose="02020603050405020304"/>
                <a:ea typeface="Times New Roman" panose="02020603050405020304"/>
                <a:cs typeface="Times New Roman" panose="02020603050405020304"/>
                <a:sym typeface="Times New Roman" panose="02020603050405020304"/>
              </a:rPr>
              <a:t> είναι μικρότερα, εξαιρετικά φορητά</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pic>
        <p:nvPicPr>
          <p:cNvPr id="255" name="Google Shape;255;p13"/>
          <p:cNvPicPr preferRelativeResize="0"/>
          <p:nvPr/>
        </p:nvPicPr>
        <p:blipFill rotWithShape="1">
          <a:blip r:embed="rId2"/>
          <a:srcRect/>
          <a:stretch>
            <a:fillRect/>
          </a:stretch>
        </p:blipFill>
        <p:spPr>
          <a:xfrm>
            <a:off x="5445868" y="2441071"/>
            <a:ext cx="3051581" cy="2346764"/>
          </a:xfrm>
          <a:prstGeom prst="rect">
            <a:avLst/>
          </a:prstGeom>
          <a:noFill/>
          <a:ln>
            <a:noFill/>
          </a:ln>
        </p:spPr>
      </p:pic>
      <p:pic>
        <p:nvPicPr>
          <p:cNvPr id="256" name="Google Shape;256;p13"/>
          <p:cNvPicPr preferRelativeResize="0"/>
          <p:nvPr/>
        </p:nvPicPr>
        <p:blipFill rotWithShape="1">
          <a:blip r:embed="rId3"/>
          <a:srcRect/>
          <a:stretch>
            <a:fillRect/>
          </a:stretch>
        </p:blipFill>
        <p:spPr>
          <a:xfrm>
            <a:off x="1079770" y="1027906"/>
            <a:ext cx="3810000" cy="2695575"/>
          </a:xfrm>
          <a:prstGeom prst="rect">
            <a:avLst/>
          </a:prstGeom>
          <a:noFill/>
          <a:ln>
            <a:noFill/>
          </a:ln>
        </p:spPr>
      </p:pic>
      <p:sp>
        <p:nvSpPr>
          <p:cNvPr id="258" name="Google Shape;258;p13"/>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60960" y="624395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63"/>
        <p:cNvGrpSpPr/>
        <p:nvPr/>
      </p:nvGrpSpPr>
      <p:grpSpPr>
        <a:xfrm>
          <a:off x="0" y="0"/>
          <a:ext cx="0" cy="0"/>
          <a:chOff x="0" y="0"/>
          <a:chExt cx="0" cy="0"/>
        </a:xfrm>
      </p:grpSpPr>
      <p:sp>
        <p:nvSpPr>
          <p:cNvPr id="264" name="Google Shape;26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65" name="Google Shape;265;p14"/>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pic>
        <p:nvPicPr>
          <p:cNvPr id="266" name="Google Shape;266;p14"/>
          <p:cNvPicPr preferRelativeResize="0"/>
          <p:nvPr/>
        </p:nvPicPr>
        <p:blipFill rotWithShape="1">
          <a:blip r:embed="rId2"/>
          <a:srcRect/>
          <a:stretch>
            <a:fillRect/>
          </a:stretch>
        </p:blipFill>
        <p:spPr>
          <a:xfrm>
            <a:off x="1101365" y="1343927"/>
            <a:ext cx="3910973" cy="4171704"/>
          </a:xfrm>
          <a:prstGeom prst="rect">
            <a:avLst/>
          </a:prstGeom>
          <a:noFill/>
          <a:ln>
            <a:noFill/>
          </a:ln>
        </p:spPr>
      </p:pic>
      <p:sp>
        <p:nvSpPr>
          <p:cNvPr id="267" name="Google Shape;267;p14"/>
          <p:cNvSpPr txBox="1"/>
          <p:nvPr/>
        </p:nvSpPr>
        <p:spPr>
          <a:xfrm>
            <a:off x="6273165" y="1784350"/>
            <a:ext cx="4808220" cy="1351915"/>
          </a:xfrm>
          <a:prstGeom prst="rect">
            <a:avLst/>
          </a:prstGeom>
          <a:noFill/>
          <a:ln>
            <a:noFill/>
          </a:ln>
        </p:spPr>
        <p:txBody>
          <a:bodyPr spcFirstLastPara="1" wrap="square" lIns="91425" tIns="45700" rIns="91425" bIns="45700" anchor="t" anchorCtr="0">
            <a:spAutoFit/>
          </a:bodyPr>
          <a:lstStyle/>
          <a:p>
            <a:pPr lvl="0">
              <a:lnSpc>
                <a:spcPct val="200000"/>
              </a:lnSpc>
              <a:buSzPts val="2400"/>
            </a:pPr>
            <a:r>
              <a:rPr lang="el-GR" sz="24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ΣΗΜΑΝΤΙΚΑ ΣΗΜΕΙΑ</a:t>
            </a:r>
            <a:endParaRPr sz="24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p>
            <a:pPr lvl="0">
              <a:lnSpc>
                <a:spcPct val="200000"/>
              </a:lnSpc>
              <a:buSzPts val="1700"/>
            </a:pPr>
            <a:r>
              <a:rPr lang="en-US" sz="17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r>
              <a:rPr lang="el-GR" sz="17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ΑΣΦΑΛΕΙΑ &amp; ΕΜΠΙΣΤΕΥΤΙΚΟΤΗΤΑ</a:t>
            </a:r>
            <a:r>
              <a:rPr lang="en-US" sz="17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endParaRPr sz="17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9" name="Google Shape;269;p14"/>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60960" y="624395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74"/>
        <p:cNvGrpSpPr/>
        <p:nvPr/>
      </p:nvGrpSpPr>
      <p:grpSpPr>
        <a:xfrm>
          <a:off x="0" y="0"/>
          <a:ext cx="0" cy="0"/>
          <a:chOff x="0" y="0"/>
          <a:chExt cx="0" cy="0"/>
        </a:xfrm>
      </p:grpSpPr>
      <p:sp>
        <p:nvSpPr>
          <p:cNvPr id="275" name="Google Shape;27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76" name="Google Shape;276;p15"/>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pic>
        <p:nvPicPr>
          <p:cNvPr id="277" name="Google Shape;277;p15"/>
          <p:cNvPicPr preferRelativeResize="0"/>
          <p:nvPr/>
        </p:nvPicPr>
        <p:blipFill rotWithShape="1">
          <a:blip r:embed="rId2"/>
          <a:srcRect/>
          <a:stretch>
            <a:fillRect/>
          </a:stretch>
        </p:blipFill>
        <p:spPr>
          <a:xfrm>
            <a:off x="359924" y="1372998"/>
            <a:ext cx="7885890" cy="4435813"/>
          </a:xfrm>
          <a:prstGeom prst="rect">
            <a:avLst/>
          </a:prstGeom>
          <a:noFill/>
          <a:ln>
            <a:noFill/>
          </a:ln>
        </p:spPr>
      </p:pic>
      <p:sp>
        <p:nvSpPr>
          <p:cNvPr id="278" name="Google Shape;278;p15"/>
          <p:cNvSpPr txBox="1"/>
          <p:nvPr/>
        </p:nvSpPr>
        <p:spPr>
          <a:xfrm>
            <a:off x="8933526" y="1916014"/>
            <a:ext cx="2868900" cy="954300"/>
          </a:xfrm>
          <a:prstGeom prst="rect">
            <a:avLst/>
          </a:prstGeom>
          <a:noFill/>
          <a:ln>
            <a:noFill/>
          </a:ln>
        </p:spPr>
        <p:txBody>
          <a:bodyPr spcFirstLastPara="1" wrap="square" lIns="91425" tIns="45700" rIns="91425" bIns="45700" anchor="t" anchorCtr="0">
            <a:spAutoFit/>
          </a:bodyPr>
          <a:lstStyle/>
          <a:p>
            <a:pPr lvl="0">
              <a:buSzPts val="2800"/>
            </a:pPr>
            <a:r>
              <a:rPr lang="el-GR" sz="28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ΡΥΘΜΊΣΕΤΕ
</a:t>
            </a:r>
            <a:r>
              <a:rPr lang="en-US" sz="28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r>
              <a:rPr lang="el-GR" sz="18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ΕΦΑΡΜΟΓΉ-</a:t>
            </a:r>
            <a:endParaRPr sz="28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0" name="Google Shape;280;p15"/>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60960" y="624395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85"/>
        <p:cNvGrpSpPr/>
        <p:nvPr/>
      </p:nvGrpSpPr>
      <p:grpSpPr>
        <a:xfrm>
          <a:off x="0" y="0"/>
          <a:ext cx="0" cy="0"/>
          <a:chOff x="0" y="0"/>
          <a:chExt cx="0" cy="0"/>
        </a:xfrm>
      </p:grpSpPr>
      <p:sp>
        <p:nvSpPr>
          <p:cNvPr id="286" name="Google Shape;28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287" name="Google Shape;287;p16"/>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pic>
        <p:nvPicPr>
          <p:cNvPr id="288" name="Google Shape;288;p16"/>
          <p:cNvPicPr preferRelativeResize="0"/>
          <p:nvPr/>
        </p:nvPicPr>
        <p:blipFill rotWithShape="1">
          <a:blip r:embed="rId2"/>
          <a:srcRect/>
          <a:stretch>
            <a:fillRect/>
          </a:stretch>
        </p:blipFill>
        <p:spPr>
          <a:xfrm>
            <a:off x="2621902" y="2328998"/>
            <a:ext cx="4693299" cy="3612186"/>
          </a:xfrm>
          <a:prstGeom prst="rect">
            <a:avLst/>
          </a:prstGeom>
          <a:noFill/>
          <a:ln>
            <a:noFill/>
          </a:ln>
          <a:effectLst>
            <a:outerShdw blurRad="292100" dist="139700" dir="2700000" algn="tl" rotWithShape="0">
              <a:srgbClr val="333333">
                <a:alpha val="64313"/>
              </a:srgbClr>
            </a:outerShdw>
          </a:effectLst>
        </p:spPr>
      </p:pic>
      <p:sp>
        <p:nvSpPr>
          <p:cNvPr id="289" name="Google Shape;289;p16"/>
          <p:cNvSpPr txBox="1"/>
          <p:nvPr/>
        </p:nvSpPr>
        <p:spPr>
          <a:xfrm>
            <a:off x="2621902" y="677613"/>
            <a:ext cx="5128193" cy="1013460"/>
          </a:xfrm>
          <a:prstGeom prst="rect">
            <a:avLst/>
          </a:prstGeom>
          <a:noFill/>
          <a:ln>
            <a:noFill/>
          </a:ln>
        </p:spPr>
        <p:txBody>
          <a:bodyPr spcFirstLastPara="1" wrap="square" lIns="91425" tIns="45700" rIns="91425" bIns="45700" anchor="t" anchorCtr="0">
            <a:spAutoFit/>
          </a:bodyPr>
          <a:lstStyle/>
          <a:p>
            <a:pPr lvl="0" algn="ctr">
              <a:lnSpc>
                <a:spcPct val="150000"/>
              </a:lnSpc>
              <a:buSzPts val="2000"/>
            </a:pPr>
            <a:r>
              <a:rPr lang="el-GR" sz="2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ΣΑΣ ΕΥΧΑΡΙΣΤΟΥΜΕ ΓΙΑ ΤΗΝ ΠΡΟΣΟΧΗ ΣΑΣ</a:t>
            </a:r>
            <a:r>
              <a:rPr lang="en-US" sz="20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endParaRPr sz="20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1" name="Google Shape;291;p16"/>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60960" y="624395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93" name="Google Shape;93;p2"/>
          <p:cNvSpPr txBox="1">
            <a:spLocks noGrp="1"/>
          </p:cNvSpPr>
          <p:nvPr>
            <p:ph type="body" idx="1"/>
          </p:nvPr>
        </p:nvSpPr>
        <p:spPr>
          <a:xfrm>
            <a:off x="197485" y="1600200"/>
            <a:ext cx="8377555" cy="3316605"/>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0"/>
              </a:spcBef>
              <a:buSzPts val="2800"/>
              <a:buNone/>
            </a:pPr>
            <a:r>
              <a:rPr lang="en-US" sz="1800" dirty="0">
                <a:latin typeface="Times New Roman" panose="02020603050405020304"/>
                <a:ea typeface="Times New Roman" panose="02020603050405020304"/>
                <a:cs typeface="Times New Roman" panose="02020603050405020304"/>
                <a:sym typeface="Times New Roman" panose="02020603050405020304"/>
              </a:rPr>
              <a:t> </a:t>
            </a:r>
            <a:r>
              <a:rPr lang="el-GR" sz="1800" dirty="0">
                <a:latin typeface="Times New Roman" panose="02020603050405020304"/>
                <a:ea typeface="Times New Roman" panose="02020603050405020304"/>
                <a:cs typeface="Times New Roman" panose="02020603050405020304"/>
                <a:sym typeface="Times New Roman" panose="02020603050405020304"/>
              </a:rPr>
              <a:t>Κινητές συσκευές όπως φορητοί υπολογιστές, </a:t>
            </a:r>
            <a:r>
              <a:rPr lang="el-GR" sz="1800" dirty="0" err="1">
                <a:latin typeface="Times New Roman" panose="02020603050405020304"/>
                <a:ea typeface="Times New Roman" panose="02020603050405020304"/>
                <a:cs typeface="Times New Roman" panose="02020603050405020304"/>
                <a:sym typeface="Times New Roman" panose="02020603050405020304"/>
              </a:rPr>
              <a:t>smartphones</a:t>
            </a:r>
            <a:r>
              <a:rPr lang="el-GR" sz="1800" dirty="0">
                <a:latin typeface="Times New Roman" panose="02020603050405020304"/>
                <a:ea typeface="Times New Roman" panose="02020603050405020304"/>
                <a:cs typeface="Times New Roman" panose="02020603050405020304"/>
                <a:sym typeface="Times New Roman" panose="02020603050405020304"/>
              </a:rPr>
              <a:t> και </a:t>
            </a:r>
            <a:r>
              <a:rPr lang="el-GR" sz="1800" dirty="0" err="1">
                <a:latin typeface="Times New Roman" panose="02020603050405020304"/>
                <a:ea typeface="Times New Roman" panose="02020603050405020304"/>
                <a:cs typeface="Times New Roman" panose="02020603050405020304"/>
                <a:sym typeface="Times New Roman" panose="02020603050405020304"/>
              </a:rPr>
              <a:t>tablet</a:t>
            </a:r>
            <a:r>
              <a:rPr lang="el-GR" sz="1800" dirty="0">
                <a:latin typeface="Times New Roman" panose="02020603050405020304"/>
                <a:ea typeface="Times New Roman" panose="02020603050405020304"/>
                <a:cs typeface="Times New Roman" panose="02020603050405020304"/>
                <a:sym typeface="Times New Roman" panose="02020603050405020304"/>
              </a:rPr>
              <a:t> είναι παντού αυτές τις μέρες. 
Γιατί είναι σημαντικά;
Οι κινητές συσκευές διευκολύνουν τη διατήρηση της επαφής με τους ανθρώπους και καθώς είναι πιο διαδεδομένοι σε όλο τον κόσμο, πολλοί ενήλικες και ηλικιωμένοι χρειάζονται συσκευές που τους επιτρέπουν να παραμένουν σε επαφή με την οικογένεια.</a:t>
            </a:r>
            <a:endParaRPr dirty="0"/>
          </a:p>
        </p:txBody>
      </p:sp>
      <p:sp>
        <p:nvSpPr>
          <p:cNvPr id="95" name="Google Shape;95;p2"/>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90805" y="6304915"/>
            <a:ext cx="6203315" cy="551815"/>
          </a:xfrm>
          <a:prstGeom prst="rect">
            <a:avLst/>
          </a:prstGeom>
          <a:noFill/>
          <a:ln>
            <a:noFill/>
          </a:ln>
        </p:spPr>
        <p:txBody>
          <a:bodyPr spcFirstLastPara="1" wrap="square" lIns="91425" tIns="45700" rIns="91425" bIns="45700" anchor="t" anchorCtr="0">
            <a:spAutoFit/>
          </a:bodyPr>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0"/>
        <p:cNvGrpSpPr/>
        <p:nvPr/>
      </p:nvGrpSpPr>
      <p:grpSpPr>
        <a:xfrm>
          <a:off x="0" y="0"/>
          <a:ext cx="0" cy="0"/>
          <a:chOff x="0" y="0"/>
          <a:chExt cx="0" cy="0"/>
        </a:xfrm>
      </p:grpSpPr>
      <p:sp>
        <p:nvSpPr>
          <p:cNvPr id="102" name="Google Shape;102;p3"/>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sp>
        <p:nvSpPr>
          <p:cNvPr id="103" name="Google Shape;103;p3"/>
          <p:cNvSpPr txBox="1"/>
          <p:nvPr/>
        </p:nvSpPr>
        <p:spPr>
          <a:xfrm>
            <a:off x="309245" y="883285"/>
            <a:ext cx="10373360" cy="2952115"/>
          </a:xfrm>
          <a:prstGeom prst="rect">
            <a:avLst/>
          </a:prstGeom>
          <a:noFill/>
          <a:ln>
            <a:noFill/>
          </a:ln>
        </p:spPr>
        <p:txBody>
          <a:bodyPr spcFirstLastPara="1" wrap="square" lIns="91425" tIns="45700" rIns="91425" bIns="45700" anchor="t" anchorCtr="0">
            <a:spAutoFit/>
          </a:bodyPr>
          <a:lstStyle/>
          <a:p>
            <a:pPr lvl="0">
              <a:lnSpc>
                <a:spcPct val="150000"/>
              </a:lnSpc>
              <a:buSzPts val="1800"/>
            </a:pP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Έξυπνος υπολογιστής
Συνδυάζει παραδοσιακές λειτουργίες κινητού τηλεφώνου με τηλέφωνο, το οποίο έχει πρόσβαση στο διαδίκτυο (χρησιμοποιώντας </a:t>
            </a: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Wi-Fi</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ή δεδομένα), οθόνη αφής και εικονικό πληκτρολόγιο. 
Πινακίδα
Υπολογιστής χειρός με οθόνη αφής και εικονικό πληκτρολόγιο. Μπορούν επίσης να έχουν λειτουργίες κινητού τηλεφώνου.
</a:t>
            </a:r>
            <a:endParaRPr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4" name="Google Shape;104;p3"/>
          <p:cNvPicPr preferRelativeResize="0"/>
          <p:nvPr/>
        </p:nvPicPr>
        <p:blipFill rotWithShape="1">
          <a:blip r:embed="rId2"/>
          <a:srcRect/>
          <a:stretch>
            <a:fillRect/>
          </a:stretch>
        </p:blipFill>
        <p:spPr>
          <a:xfrm>
            <a:off x="2833370" y="3278683"/>
            <a:ext cx="4309577" cy="2904655"/>
          </a:xfrm>
          <a:prstGeom prst="rect">
            <a:avLst/>
          </a:prstGeom>
          <a:noFill/>
          <a:ln>
            <a:noFill/>
          </a:ln>
        </p:spPr>
      </p:pic>
      <p:sp>
        <p:nvSpPr>
          <p:cNvPr id="106" name="Google Shape;106;p3"/>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71120" y="630618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1"/>
        <p:cNvGrpSpPr/>
        <p:nvPr/>
      </p:nvGrpSpPr>
      <p:grpSpPr>
        <a:xfrm>
          <a:off x="0" y="0"/>
          <a:ext cx="0" cy="0"/>
          <a:chOff x="0" y="0"/>
          <a:chExt cx="0" cy="0"/>
        </a:xfrm>
      </p:grpSpPr>
      <p:sp>
        <p:nvSpPr>
          <p:cNvPr id="113" name="Google Shape;113;p4"/>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sp>
        <p:nvSpPr>
          <p:cNvPr id="114" name="Google Shape;114;p4"/>
          <p:cNvSpPr txBox="1"/>
          <p:nvPr/>
        </p:nvSpPr>
        <p:spPr>
          <a:xfrm>
            <a:off x="419100" y="859790"/>
            <a:ext cx="9573895" cy="3413760"/>
          </a:xfrm>
          <a:prstGeom prst="rect">
            <a:avLst/>
          </a:prstGeom>
          <a:noFill/>
          <a:ln>
            <a:noFill/>
          </a:ln>
        </p:spPr>
        <p:txBody>
          <a:bodyPr spcFirstLastPara="1" wrap="square" lIns="91425" tIns="45700" rIns="91425" bIns="45700" anchor="t" anchorCtr="0">
            <a:spAutoFit/>
          </a:bodyPr>
          <a:lstStyle/>
          <a:p>
            <a:pPr lvl="0" algn="just">
              <a:lnSpc>
                <a:spcPct val="150000"/>
              </a:lnSpc>
              <a:buSzPts val="1800"/>
            </a:pP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eΑναγνώστης</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Χρησιμοποιείται κυρίως για την ανάγνωση ηλεκτρονικών βιβλίων (</a:t>
            </a: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eBooks</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Μπορεί να έχει περιορισμένη πρόσβαση στο διαδίκτυο για ηλεκτρονικά βιβλιοπωλεία και βιβλιοθήκες.
Εφαρμογές (Εφαρμογές)
Συντομεύσεις που σας παρέχουν άμεση πρόσβαση σε ορισμένα προγράμματα από την αρχική οθόνη, όπως από την επιφάνεια εργασίας του υπολογιστή σας. 
*ΕΦΑΡΜΟΓΈΣ*
</a:t>
            </a:r>
            <a:endParaRPr sz="18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5" name="Google Shape;115;p4"/>
          <p:cNvPicPr preferRelativeResize="0"/>
          <p:nvPr/>
        </p:nvPicPr>
        <p:blipFill rotWithShape="1">
          <a:blip r:embed="rId2"/>
          <a:srcRect/>
          <a:stretch>
            <a:fillRect/>
          </a:stretch>
        </p:blipFill>
        <p:spPr>
          <a:xfrm>
            <a:off x="888155" y="4093277"/>
            <a:ext cx="1829679" cy="1829679"/>
          </a:xfrm>
          <a:prstGeom prst="rect">
            <a:avLst/>
          </a:prstGeom>
          <a:noFill/>
          <a:ln>
            <a:noFill/>
          </a:ln>
        </p:spPr>
      </p:pic>
      <p:pic>
        <p:nvPicPr>
          <p:cNvPr id="116" name="Google Shape;116;p4"/>
          <p:cNvPicPr preferRelativeResize="0"/>
          <p:nvPr/>
        </p:nvPicPr>
        <p:blipFill rotWithShape="1">
          <a:blip r:embed="rId3"/>
          <a:srcRect/>
          <a:stretch>
            <a:fillRect/>
          </a:stretch>
        </p:blipFill>
        <p:spPr>
          <a:xfrm>
            <a:off x="3736109" y="3891487"/>
            <a:ext cx="3610947" cy="2031158"/>
          </a:xfrm>
          <a:prstGeom prst="rect">
            <a:avLst/>
          </a:prstGeom>
          <a:noFill/>
          <a:ln>
            <a:noFill/>
          </a:ln>
        </p:spPr>
      </p:pic>
      <p:sp>
        <p:nvSpPr>
          <p:cNvPr id="118" name="Google Shape;118;p4"/>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71120" y="630491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23"/>
        <p:cNvGrpSpPr/>
        <p:nvPr/>
      </p:nvGrpSpPr>
      <p:grpSpPr>
        <a:xfrm>
          <a:off x="0" y="0"/>
          <a:ext cx="0" cy="0"/>
          <a:chOff x="0" y="0"/>
          <a:chExt cx="0" cy="0"/>
        </a:xfrm>
      </p:grpSpPr>
      <p:sp>
        <p:nvSpPr>
          <p:cNvPr id="125" name="Google Shape;125;p5"/>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sp>
        <p:nvSpPr>
          <p:cNvPr id="126" name="Google Shape;126;p5"/>
          <p:cNvSpPr txBox="1"/>
          <p:nvPr/>
        </p:nvSpPr>
        <p:spPr>
          <a:xfrm>
            <a:off x="370840" y="1310005"/>
            <a:ext cx="8415020" cy="3879215"/>
          </a:xfrm>
          <a:prstGeom prst="rect">
            <a:avLst/>
          </a:prstGeom>
          <a:noFill/>
          <a:ln>
            <a:noFill/>
          </a:ln>
        </p:spPr>
        <p:txBody>
          <a:bodyPr spcFirstLastPara="1" wrap="square" lIns="91425" tIns="45700" rIns="91425" bIns="45700" anchor="t" anchorCtr="0">
            <a:spAutoFit/>
          </a:bodyPr>
          <a:lstStyle/>
          <a:p>
            <a:pPr lvl="0">
              <a:lnSpc>
                <a:spcPct val="137000"/>
              </a:lnSpc>
              <a:spcBef>
                <a:spcPts val="800"/>
              </a:spcBef>
              <a:buClr>
                <a:schemeClr val="dk1"/>
              </a:buClr>
              <a:buSzPts val="1100"/>
            </a:pPr>
            <a:r>
              <a:rPr lang="el-GR" sz="18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Χειρονομίες:
</a:t>
            </a:r>
            <a:r>
              <a:rPr lang="el-GR" sz="1800" b="1" i="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Αγγιγμα</a:t>
            </a:r>
            <a:r>
              <a:rPr lang="el-GR" sz="18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Αγγίζοντας μπορείτε να ανοίξετε, να κλείσετε ή να επιλέξετε κάτι από την οθόνη.
Πατήστε δύο φορές - με αυτό το γρήγορο πάτημα, η οθόνη του τηλεφώνου σας μπορεί να επισημανθεί για ορισμένες εφαρμογές
Πατήστε παρατεταμένα:
Αυτό μπορεί να ανοίξει πρόσθετες λειτουργίες, όπως η μετακίνηση εφαρμογών από τη μία οθόνη στην άλλη. Αυτό είναι το ίδιο με τη χρήση της λειτουργίας δεξιού κλικ σε ένα ποντίκι υπολογιστή.
*ΕΦΑΡΜΟΓΉ*</a:t>
            </a:r>
            <a:endParaRPr sz="1600" b="0" i="0" u="none" strike="noStrike" cap="none" dirty="0">
              <a:solidFill>
                <a:srgbClr val="C00000"/>
              </a:solidFill>
              <a:latin typeface="Calibri" panose="020F0502020204030204"/>
              <a:ea typeface="Calibri" panose="020F0502020204030204"/>
              <a:cs typeface="Calibri" panose="020F0502020204030204"/>
              <a:sym typeface="Calibri" panose="020F0502020204030204"/>
            </a:endParaRPr>
          </a:p>
        </p:txBody>
      </p:sp>
      <p:sp>
        <p:nvSpPr>
          <p:cNvPr id="128" name="Google Shape;128;p5"/>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167005" y="630491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pic>
        <p:nvPicPr>
          <p:cNvPr id="135" name="Google Shape;135;p6" descr="Calendar&#10;&#10;Description automatically generated"/>
          <p:cNvPicPr preferRelativeResize="0"/>
          <p:nvPr/>
        </p:nvPicPr>
        <p:blipFill rotWithShape="1">
          <a:blip r:embed="rId2"/>
          <a:srcRect/>
          <a:stretch>
            <a:fillRect/>
          </a:stretch>
        </p:blipFill>
        <p:spPr>
          <a:xfrm>
            <a:off x="672830" y="780679"/>
            <a:ext cx="2862580" cy="1600200"/>
          </a:xfrm>
          <a:prstGeom prst="rect">
            <a:avLst/>
          </a:prstGeom>
          <a:noFill/>
          <a:ln>
            <a:noFill/>
          </a:ln>
        </p:spPr>
      </p:pic>
      <p:pic>
        <p:nvPicPr>
          <p:cNvPr id="136" name="Google Shape;136;p6" descr="A picture containing text, electronics, cellphone&#10;&#10;Description automatically generated"/>
          <p:cNvPicPr preferRelativeResize="0"/>
          <p:nvPr/>
        </p:nvPicPr>
        <p:blipFill rotWithShape="1">
          <a:blip r:embed="rId3"/>
          <a:srcRect/>
          <a:stretch>
            <a:fillRect/>
          </a:stretch>
        </p:blipFill>
        <p:spPr>
          <a:xfrm>
            <a:off x="6908373" y="621929"/>
            <a:ext cx="2604135" cy="1758950"/>
          </a:xfrm>
          <a:prstGeom prst="rect">
            <a:avLst/>
          </a:prstGeom>
          <a:noFill/>
          <a:ln>
            <a:noFill/>
          </a:ln>
        </p:spPr>
      </p:pic>
      <p:pic>
        <p:nvPicPr>
          <p:cNvPr id="137" name="Google Shape;137;p6" descr="A picture containing text, electronics, keyboard&#10;&#10;Description automatically generated"/>
          <p:cNvPicPr preferRelativeResize="0"/>
          <p:nvPr/>
        </p:nvPicPr>
        <p:blipFill rotWithShape="1">
          <a:blip r:embed="rId4"/>
          <a:srcRect/>
          <a:stretch>
            <a:fillRect/>
          </a:stretch>
        </p:blipFill>
        <p:spPr>
          <a:xfrm>
            <a:off x="2119082" y="3360531"/>
            <a:ext cx="2484755" cy="1838960"/>
          </a:xfrm>
          <a:prstGeom prst="rect">
            <a:avLst/>
          </a:prstGeom>
          <a:noFill/>
          <a:ln>
            <a:noFill/>
          </a:ln>
        </p:spPr>
      </p:pic>
      <p:sp>
        <p:nvSpPr>
          <p:cNvPr id="138" name="Google Shape;138;p6"/>
          <p:cNvSpPr txBox="1"/>
          <p:nvPr/>
        </p:nvSpPr>
        <p:spPr>
          <a:xfrm>
            <a:off x="4151153" y="1481785"/>
            <a:ext cx="1578189" cy="646290"/>
          </a:xfrm>
          <a:prstGeom prst="rect">
            <a:avLst/>
          </a:prstGeom>
          <a:noFill/>
          <a:ln>
            <a:noFill/>
          </a:ln>
        </p:spPr>
        <p:txBody>
          <a:bodyPr spcFirstLastPara="1" wrap="square" lIns="91425" tIns="45700" rIns="91425" bIns="45700" anchor="t" anchorCtr="0">
            <a:spAutoFit/>
          </a:bodyPr>
          <a:lstStyle/>
          <a:p>
            <a:pPr lvl="0">
              <a:buSzPts val="1800"/>
            </a:pP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ΑΛΦΆΒΗΤΟ
</a:t>
            </a:r>
            <a:endParaRPr sz="1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9" name="Google Shape;139;p6"/>
          <p:cNvSpPr txBox="1"/>
          <p:nvPr/>
        </p:nvSpPr>
        <p:spPr>
          <a:xfrm>
            <a:off x="9750349" y="1690700"/>
            <a:ext cx="1411500" cy="646290"/>
          </a:xfrm>
          <a:prstGeom prst="rect">
            <a:avLst/>
          </a:prstGeom>
          <a:noFill/>
          <a:ln>
            <a:noFill/>
          </a:ln>
        </p:spPr>
        <p:txBody>
          <a:bodyPr spcFirstLastPara="1" wrap="square" lIns="91425" tIns="45700" rIns="91425" bIns="45700" anchor="t" anchorCtr="0">
            <a:spAutoFit/>
          </a:bodyPr>
          <a:lstStyle/>
          <a:p>
            <a:pPr lvl="0">
              <a:buSzPts val="1800"/>
            </a:pP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ΑΡΙΘΜΟΊ
</a:t>
            </a:r>
            <a:endParaRPr sz="1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0" name="Google Shape;140;p6"/>
          <p:cNvSpPr txBox="1"/>
          <p:nvPr/>
        </p:nvSpPr>
        <p:spPr>
          <a:xfrm>
            <a:off x="466561" y="4359885"/>
            <a:ext cx="8771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SHIFT</a:t>
            </a:r>
            <a:endParaRPr sz="1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1" name="Google Shape;141;p6"/>
          <p:cNvSpPr txBox="1"/>
          <p:nvPr/>
        </p:nvSpPr>
        <p:spPr>
          <a:xfrm>
            <a:off x="2791462" y="5707989"/>
            <a:ext cx="1411477" cy="923289"/>
          </a:xfrm>
          <a:prstGeom prst="rect">
            <a:avLst/>
          </a:prstGeom>
          <a:noFill/>
          <a:ln>
            <a:noFill/>
          </a:ln>
        </p:spPr>
        <p:txBody>
          <a:bodyPr spcFirstLastPara="1" wrap="square" lIns="91425" tIns="45700" rIns="91425" bIns="45700" anchor="t" anchorCtr="0">
            <a:spAutoFit/>
          </a:bodyPr>
          <a:lstStyle/>
          <a:p>
            <a:pPr lvl="0">
              <a:buSzPts val="1800"/>
            </a:pP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ΔΙΑΣΤΗΡΙΟ
</a:t>
            </a:r>
            <a:endParaRPr sz="1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2" name="Google Shape;142;p6"/>
          <p:cNvSpPr txBox="1"/>
          <p:nvPr/>
        </p:nvSpPr>
        <p:spPr>
          <a:xfrm>
            <a:off x="5315493" y="4367683"/>
            <a:ext cx="15910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BACKSPACE</a:t>
            </a:r>
            <a:endParaRPr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3" name="Google Shape;143;p6"/>
          <p:cNvSpPr txBox="1"/>
          <p:nvPr/>
        </p:nvSpPr>
        <p:spPr>
          <a:xfrm>
            <a:off x="5976262" y="4729217"/>
            <a:ext cx="9797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ENTER</a:t>
            </a:r>
            <a:endParaRPr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4" name="Google Shape;144;p6"/>
          <p:cNvSpPr/>
          <p:nvPr/>
        </p:nvSpPr>
        <p:spPr>
          <a:xfrm>
            <a:off x="2441643" y="1580779"/>
            <a:ext cx="1544140" cy="189655"/>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5" name="Google Shape;145;p6"/>
          <p:cNvSpPr/>
          <p:nvPr/>
        </p:nvSpPr>
        <p:spPr>
          <a:xfrm>
            <a:off x="8116944" y="1773296"/>
            <a:ext cx="1544140" cy="189655"/>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6" name="Google Shape;146;p6"/>
          <p:cNvSpPr/>
          <p:nvPr/>
        </p:nvSpPr>
        <p:spPr>
          <a:xfrm rot="10800000">
            <a:off x="1254218" y="4477121"/>
            <a:ext cx="963688" cy="134860"/>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7" name="Google Shape;147;p6"/>
          <p:cNvSpPr/>
          <p:nvPr/>
        </p:nvSpPr>
        <p:spPr>
          <a:xfrm rot="5400000">
            <a:off x="2941313" y="5183331"/>
            <a:ext cx="840291" cy="137275"/>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p6"/>
          <p:cNvSpPr/>
          <p:nvPr/>
        </p:nvSpPr>
        <p:spPr>
          <a:xfrm>
            <a:off x="4449821" y="4817229"/>
            <a:ext cx="1544140" cy="189655"/>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9" name="Google Shape;149;p6"/>
          <p:cNvSpPr/>
          <p:nvPr/>
        </p:nvSpPr>
        <p:spPr>
          <a:xfrm>
            <a:off x="4470131" y="4467145"/>
            <a:ext cx="845362" cy="189655"/>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0" name="Google Shape;150;p6"/>
          <p:cNvSpPr txBox="1"/>
          <p:nvPr/>
        </p:nvSpPr>
        <p:spPr>
          <a:xfrm>
            <a:off x="459930" y="4737015"/>
            <a:ext cx="1813200" cy="1477287"/>
          </a:xfrm>
          <a:prstGeom prst="rect">
            <a:avLst/>
          </a:prstGeom>
          <a:noFill/>
          <a:ln>
            <a:noFill/>
          </a:ln>
        </p:spPr>
        <p:txBody>
          <a:bodyPr spcFirstLastPara="1" wrap="square" lIns="91425" tIns="45700" rIns="91425" bIns="45700" anchor="t" anchorCtr="0">
            <a:spAutoFit/>
          </a:bodyPr>
          <a:lstStyle/>
          <a:p>
            <a:pPr lvl="0">
              <a:buSzPts val="1800"/>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Σας δίνει κεφαλαία έως πεζά γράμματα ανταλλαγής 
</a:t>
            </a: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1" name="Google Shape;151;p6"/>
          <p:cNvSpPr txBox="1"/>
          <p:nvPr/>
        </p:nvSpPr>
        <p:spPr>
          <a:xfrm>
            <a:off x="1366513" y="5890508"/>
            <a:ext cx="8161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panose="020B0604020202020204"/>
              <a:buNone/>
            </a:pPr>
            <a:r>
              <a:rPr lang="en-US"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Add space between characters</a:t>
            </a:r>
            <a:endPara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2" name="Google Shape;152;p6"/>
          <p:cNvSpPr txBox="1"/>
          <p:nvPr/>
        </p:nvSpPr>
        <p:spPr>
          <a:xfrm>
            <a:off x="4520529" y="4351807"/>
            <a:ext cx="6094500" cy="685019"/>
          </a:xfrm>
          <a:prstGeom prst="rect">
            <a:avLst/>
          </a:prstGeom>
          <a:noFill/>
          <a:ln>
            <a:noFill/>
          </a:ln>
        </p:spPr>
        <p:txBody>
          <a:bodyPr spcFirstLastPara="1" wrap="square" lIns="91425" tIns="45700" rIns="91425" bIns="45700" anchor="t" anchorCtr="0">
            <a:spAutoFit/>
          </a:bodyPr>
          <a:lstStyle/>
          <a:p>
            <a:pPr lvl="0" algn="ctr">
              <a:lnSpc>
                <a:spcPct val="107000"/>
              </a:lnSpc>
              <a:buSzPts val="1800"/>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Διαγραφή κειμένου
</a:t>
            </a:r>
            <a:endParaRPr sz="16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3" name="Google Shape;153;p6"/>
          <p:cNvSpPr txBox="1"/>
          <p:nvPr/>
        </p:nvSpPr>
        <p:spPr>
          <a:xfrm>
            <a:off x="3728125" y="5002458"/>
            <a:ext cx="6094500" cy="685019"/>
          </a:xfrm>
          <a:prstGeom prst="rect">
            <a:avLst/>
          </a:prstGeom>
          <a:noFill/>
          <a:ln>
            <a:noFill/>
          </a:ln>
        </p:spPr>
        <p:txBody>
          <a:bodyPr spcFirstLastPara="1" wrap="square" lIns="91425" tIns="45700" rIns="91425" bIns="45700" anchor="t" anchorCtr="0">
            <a:spAutoFit/>
          </a:bodyPr>
          <a:lstStyle/>
          <a:p>
            <a:pPr lvl="0" algn="ctr">
              <a:lnSpc>
                <a:spcPct val="107000"/>
              </a:lnSpc>
              <a:buSzPts val="1800"/>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Έναρξη νέας γραμμής κειμένου
</a:t>
            </a:r>
            <a:endParaRPr sz="16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4" name="Google Shape;154;p6"/>
          <p:cNvSpPr txBox="1"/>
          <p:nvPr/>
        </p:nvSpPr>
        <p:spPr>
          <a:xfrm>
            <a:off x="9931952" y="2655650"/>
            <a:ext cx="1902900" cy="369300"/>
          </a:xfrm>
          <a:prstGeom prst="rect">
            <a:avLst/>
          </a:prstGeom>
          <a:noFill/>
          <a:ln>
            <a:noFill/>
          </a:ln>
        </p:spPr>
        <p:txBody>
          <a:bodyPr spcFirstLastPara="1" wrap="square" lIns="91425" tIns="45700" rIns="91425" bIns="45700" anchor="t" anchorCtr="0">
            <a:spAutoFit/>
          </a:bodyPr>
          <a:lstStyle/>
          <a:p>
            <a:pPr lvl="0">
              <a:buSzPts val="1800"/>
            </a:pPr>
            <a:r>
              <a:rPr lang="en-US" sz="1800" b="0"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r>
              <a:rPr lang="el-GR" sz="1800"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ΕΦΑΡΜΟΓΉ</a:t>
            </a:r>
            <a:r>
              <a:rPr lang="en-US" sz="1800" b="0"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endParaRPr sz="1800" b="0"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6" name="Google Shape;156;p6"/>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0" y="6221730"/>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163" name="Google Shape;163;p7"/>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pic>
        <p:nvPicPr>
          <p:cNvPr id="164" name="Google Shape;164;p7" descr="Icon&#10;&#10;Description automatically generated with low confidence"/>
          <p:cNvPicPr preferRelativeResize="0"/>
          <p:nvPr/>
        </p:nvPicPr>
        <p:blipFill rotWithShape="1">
          <a:blip r:embed="rId2"/>
          <a:srcRect/>
          <a:stretch>
            <a:fillRect/>
          </a:stretch>
        </p:blipFill>
        <p:spPr>
          <a:xfrm>
            <a:off x="468000" y="2270383"/>
            <a:ext cx="2985319" cy="2525663"/>
          </a:xfrm>
          <a:prstGeom prst="rect">
            <a:avLst/>
          </a:prstGeom>
          <a:noFill/>
          <a:ln>
            <a:noFill/>
          </a:ln>
        </p:spPr>
      </p:pic>
      <p:pic>
        <p:nvPicPr>
          <p:cNvPr id="165" name="Google Shape;165;p7"/>
          <p:cNvPicPr preferRelativeResize="0"/>
          <p:nvPr/>
        </p:nvPicPr>
        <p:blipFill rotWithShape="1">
          <a:blip r:embed="rId3"/>
          <a:srcRect/>
          <a:stretch>
            <a:fillRect/>
          </a:stretch>
        </p:blipFill>
        <p:spPr>
          <a:xfrm>
            <a:off x="4802221" y="2177966"/>
            <a:ext cx="3657600" cy="2743200"/>
          </a:xfrm>
          <a:prstGeom prst="rect">
            <a:avLst/>
          </a:prstGeom>
          <a:noFill/>
          <a:ln>
            <a:noFill/>
          </a:ln>
        </p:spPr>
      </p:pic>
      <p:sp>
        <p:nvSpPr>
          <p:cNvPr id="166" name="Google Shape;166;p7"/>
          <p:cNvSpPr txBox="1"/>
          <p:nvPr/>
        </p:nvSpPr>
        <p:spPr>
          <a:xfrm>
            <a:off x="3618689" y="608936"/>
            <a:ext cx="255711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rPr>
              <a:t>INTERNET</a:t>
            </a:r>
            <a:endParaRPr sz="2800" b="1" i="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8" name="Google Shape;168;p7"/>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167005" y="630491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175" name="Google Shape;175;p8"/>
          <p:cNvSpPr txBox="1">
            <a:spLocks noGrp="1"/>
          </p:cNvSpPr>
          <p:nvPr>
            <p:ph type="body" idx="1"/>
          </p:nvPr>
        </p:nvSpPr>
        <p:spPr>
          <a:xfrm>
            <a:off x="166992" y="116414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a:t> </a:t>
            </a:r>
            <a:endParaRPr lang="en-US"/>
          </a:p>
        </p:txBody>
      </p:sp>
      <p:sp>
        <p:nvSpPr>
          <p:cNvPr id="176" name="Google Shape;176;p8"/>
          <p:cNvSpPr txBox="1"/>
          <p:nvPr/>
        </p:nvSpPr>
        <p:spPr>
          <a:xfrm>
            <a:off x="3429349" y="640924"/>
            <a:ext cx="42140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ANDROID versus APPLE</a:t>
            </a:r>
            <a:endParaRPr sz="2800" b="1"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77" name="Google Shape;177;p8"/>
          <p:cNvPicPr preferRelativeResize="0"/>
          <p:nvPr/>
        </p:nvPicPr>
        <p:blipFill rotWithShape="1">
          <a:blip r:embed="rId2"/>
          <a:srcRect/>
          <a:stretch>
            <a:fillRect/>
          </a:stretch>
        </p:blipFill>
        <p:spPr>
          <a:xfrm>
            <a:off x="0" y="1120782"/>
            <a:ext cx="3104745" cy="3104745"/>
          </a:xfrm>
          <a:prstGeom prst="rect">
            <a:avLst/>
          </a:prstGeom>
          <a:noFill/>
          <a:ln>
            <a:noFill/>
          </a:ln>
        </p:spPr>
      </p:pic>
      <p:pic>
        <p:nvPicPr>
          <p:cNvPr id="178" name="Google Shape;178;p8"/>
          <p:cNvPicPr preferRelativeResize="0"/>
          <p:nvPr/>
        </p:nvPicPr>
        <p:blipFill rotWithShape="1">
          <a:blip r:embed="rId3"/>
          <a:srcRect l="27461" t="22533" r="27139" b="14185"/>
          <a:stretch>
            <a:fillRect/>
          </a:stretch>
        </p:blipFill>
        <p:spPr>
          <a:xfrm>
            <a:off x="4376635" y="1666505"/>
            <a:ext cx="4082375" cy="2987448"/>
          </a:xfrm>
          <a:prstGeom prst="rect">
            <a:avLst/>
          </a:prstGeom>
          <a:noFill/>
          <a:ln>
            <a:noFill/>
          </a:ln>
        </p:spPr>
      </p:pic>
      <p:pic>
        <p:nvPicPr>
          <p:cNvPr id="179" name="Google Shape;179;p8"/>
          <p:cNvPicPr preferRelativeResize="0"/>
          <p:nvPr/>
        </p:nvPicPr>
        <p:blipFill rotWithShape="1">
          <a:blip r:embed="rId4"/>
          <a:srcRect/>
          <a:stretch>
            <a:fillRect/>
          </a:stretch>
        </p:blipFill>
        <p:spPr>
          <a:xfrm>
            <a:off x="4873527" y="4246915"/>
            <a:ext cx="3358035" cy="1889160"/>
          </a:xfrm>
          <a:prstGeom prst="rect">
            <a:avLst/>
          </a:prstGeom>
          <a:noFill/>
          <a:ln>
            <a:noFill/>
          </a:ln>
        </p:spPr>
      </p:pic>
      <p:pic>
        <p:nvPicPr>
          <p:cNvPr id="180" name="Google Shape;180;p8"/>
          <p:cNvPicPr preferRelativeResize="0"/>
          <p:nvPr/>
        </p:nvPicPr>
        <p:blipFill rotWithShape="1">
          <a:blip r:embed="rId5"/>
          <a:srcRect/>
          <a:stretch>
            <a:fillRect/>
          </a:stretch>
        </p:blipFill>
        <p:spPr>
          <a:xfrm>
            <a:off x="426800" y="4367888"/>
            <a:ext cx="2782111" cy="1564937"/>
          </a:xfrm>
          <a:prstGeom prst="rect">
            <a:avLst/>
          </a:prstGeom>
          <a:noFill/>
          <a:ln>
            <a:noFill/>
          </a:ln>
        </p:spPr>
      </p:pic>
      <p:sp>
        <p:nvSpPr>
          <p:cNvPr id="182" name="Google Shape;182;p8"/>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167005" y="6304915"/>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            </a:t>
            </a:r>
            <a:endParaRPr lang="en-US"/>
          </a:p>
        </p:txBody>
      </p:sp>
      <p:sp>
        <p:nvSpPr>
          <p:cNvPr id="189" name="Google Shape;189;p9"/>
          <p:cNvSpPr txBox="1">
            <a:spLocks noGrp="1"/>
          </p:cNvSpPr>
          <p:nvPr>
            <p:ph type="body" idx="1"/>
          </p:nvPr>
        </p:nvSpPr>
        <p:spPr>
          <a:xfrm>
            <a:off x="2496847" y="1571206"/>
            <a:ext cx="2537297" cy="1770333"/>
          </a:xfrm>
          <a:prstGeom prst="rect">
            <a:avLst/>
          </a:prstGeom>
          <a:noFill/>
          <a:ln>
            <a:noFill/>
          </a:ln>
        </p:spPr>
        <p:txBody>
          <a:bodyPr spcFirstLastPara="1" wrap="square" lIns="91425" tIns="45700" rIns="91425" bIns="45700" anchor="t" anchorCtr="0">
            <a:normAutofit/>
          </a:bodyPr>
          <a:lstStyle/>
          <a:p>
            <a:pPr marL="0" lvl="0" indent="0" algn="ctr" rtl="0">
              <a:lnSpc>
                <a:spcPct val="107000"/>
              </a:lnSpc>
              <a:spcBef>
                <a:spcPts val="0"/>
              </a:spcBef>
              <a:spcAft>
                <a:spcPts val="0"/>
              </a:spcAft>
              <a:buClr>
                <a:schemeClr val="dk1"/>
              </a:buClr>
              <a:buSzPts val="1400"/>
              <a:buNone/>
            </a:pPr>
            <a:r>
              <a:rPr lang="en-US" sz="1400">
                <a:latin typeface="Times New Roman" panose="02020603050405020304"/>
                <a:ea typeface="Times New Roman" panose="02020603050405020304"/>
                <a:cs typeface="Times New Roman" panose="02020603050405020304"/>
                <a:sym typeface="Times New Roman" panose="02020603050405020304"/>
              </a:rPr>
              <a:t> </a:t>
            </a:r>
            <a:r>
              <a:rPr lang="en-US" sz="1400" b="1">
                <a:latin typeface="Times New Roman" panose="02020603050405020304"/>
                <a:ea typeface="Times New Roman" panose="02020603050405020304"/>
                <a:cs typeface="Times New Roman" panose="02020603050405020304"/>
                <a:sym typeface="Times New Roman" panose="02020603050405020304"/>
              </a:rPr>
              <a:t>Volume </a:t>
            </a:r>
            <a:endParaRPr sz="14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107000"/>
              </a:lnSpc>
              <a:spcBef>
                <a:spcPts val="1800"/>
              </a:spcBef>
              <a:spcAft>
                <a:spcPts val="0"/>
              </a:spcAft>
              <a:buClr>
                <a:schemeClr val="dk1"/>
              </a:buClr>
              <a:buSzPts val="1400"/>
              <a:buNone/>
            </a:pPr>
            <a:r>
              <a:rPr lang="en-US" sz="1400">
                <a:latin typeface="Times New Roman" panose="02020603050405020304"/>
                <a:ea typeface="Times New Roman" panose="02020603050405020304"/>
                <a:cs typeface="Times New Roman" panose="02020603050405020304"/>
                <a:sym typeface="Times New Roman" panose="02020603050405020304"/>
              </a:rPr>
              <a:t>Volume control, including ringer</a:t>
            </a:r>
            <a:endParaRPr sz="14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50000"/>
              </a:lnSpc>
              <a:spcBef>
                <a:spcPts val="1800"/>
              </a:spcBef>
              <a:spcAft>
                <a:spcPts val="0"/>
              </a:spcAft>
              <a:buClr>
                <a:schemeClr val="dk1"/>
              </a:buClr>
              <a:buSzPts val="2800"/>
              <a:buNone/>
            </a:pPr>
          </a:p>
        </p:txBody>
      </p:sp>
      <p:sp>
        <p:nvSpPr>
          <p:cNvPr id="190" name="Google Shape;190;p9"/>
          <p:cNvSpPr txBox="1"/>
          <p:nvPr/>
        </p:nvSpPr>
        <p:spPr>
          <a:xfrm>
            <a:off x="9361180" y="2009603"/>
            <a:ext cx="165782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en-US"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ANDROID</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1" name="Google Shape;191;p9"/>
          <p:cNvSpPr txBox="1"/>
          <p:nvPr/>
        </p:nvSpPr>
        <p:spPr>
          <a:xfrm>
            <a:off x="587713" y="1146135"/>
            <a:ext cx="6094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panose="020B0604020202020204"/>
              <a:buNone/>
            </a:pPr>
            <a:r>
              <a:rPr lang="en-US"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Lock button</a:t>
            </a:r>
            <a:endPara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2" name="Google Shape;192;p9"/>
          <p:cNvSpPr txBox="1"/>
          <p:nvPr/>
        </p:nvSpPr>
        <p:spPr>
          <a:xfrm>
            <a:off x="-854816" y="4625453"/>
            <a:ext cx="6094500" cy="8322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000"/>
              <a:buFont typeface="Arial" panose="020B0604020202020204"/>
              <a:buNone/>
            </a:pPr>
            <a:r>
              <a:rPr lang="en-US" sz="20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Phone</a:t>
            </a:r>
            <a:endParaRPr sz="20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7000"/>
              </a:lnSpc>
              <a:spcBef>
                <a:spcPts val="800"/>
              </a:spcBef>
              <a:spcAft>
                <a:spcPts val="0"/>
              </a:spcAft>
              <a:buClr>
                <a:srgbClr val="000000"/>
              </a:buClr>
              <a:buSzPts val="2000"/>
              <a:buFont typeface="Arial" panose="020B0604020202020204"/>
              <a:buNone/>
            </a:pP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You can give and receive phone</a:t>
            </a: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3" name="Google Shape;193;p9"/>
          <p:cNvSpPr txBox="1"/>
          <p:nvPr/>
        </p:nvSpPr>
        <p:spPr>
          <a:xfrm>
            <a:off x="8154211" y="4444762"/>
            <a:ext cx="654185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Settings</a:t>
            </a:r>
            <a:r>
              <a:rPr lang="en-US"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4" name="Google Shape;194;p9"/>
          <p:cNvSpPr txBox="1"/>
          <p:nvPr/>
        </p:nvSpPr>
        <p:spPr>
          <a:xfrm>
            <a:off x="3225747" y="3913347"/>
            <a:ext cx="6541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panose="020B0604020202020204"/>
              <a:buNone/>
            </a:pP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App Store</a:t>
            </a: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5" name="Google Shape;195;p9"/>
          <p:cNvSpPr txBox="1"/>
          <p:nvPr/>
        </p:nvSpPr>
        <p:spPr>
          <a:xfrm>
            <a:off x="758108" y="5476024"/>
            <a:ext cx="6541800" cy="7686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panose="020B0604020202020204"/>
              <a:buNone/>
            </a:pPr>
            <a:r>
              <a:rPr lang="en-US"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Messaging</a:t>
            </a:r>
            <a:endParaRPr sz="18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7000"/>
              </a:lnSpc>
              <a:spcBef>
                <a:spcPts val="800"/>
              </a:spcBef>
              <a:spcAft>
                <a:spcPts val="0"/>
              </a:spcAft>
              <a:buClr>
                <a:srgbClr val="000000"/>
              </a:buClr>
              <a:buSzPts val="1800"/>
              <a:buFont typeface="Arial" panose="020B0604020202020204"/>
              <a:buNone/>
            </a:pPr>
            <a:r>
              <a:rPr lang="en-US"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Send text messages</a:t>
            </a:r>
            <a:endPara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6" name="Google Shape;196;p9" descr="A close-up of a cell phone&#10;&#10;Description automatically generated with medium confidence"/>
          <p:cNvPicPr preferRelativeResize="0"/>
          <p:nvPr/>
        </p:nvPicPr>
        <p:blipFill rotWithShape="1">
          <a:blip r:embed="rId2"/>
          <a:srcRect/>
          <a:stretch>
            <a:fillRect/>
          </a:stretch>
        </p:blipFill>
        <p:spPr>
          <a:xfrm>
            <a:off x="124635" y="936135"/>
            <a:ext cx="2146935" cy="2146935"/>
          </a:xfrm>
          <a:prstGeom prst="rect">
            <a:avLst/>
          </a:prstGeom>
          <a:noFill/>
          <a:ln>
            <a:noFill/>
          </a:ln>
        </p:spPr>
      </p:pic>
      <p:sp>
        <p:nvSpPr>
          <p:cNvPr id="197" name="Google Shape;197;p9"/>
          <p:cNvSpPr/>
          <p:nvPr/>
        </p:nvSpPr>
        <p:spPr>
          <a:xfrm>
            <a:off x="1782594" y="1331215"/>
            <a:ext cx="804838" cy="102040"/>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8" name="Google Shape;198;p9"/>
          <p:cNvSpPr/>
          <p:nvPr/>
        </p:nvSpPr>
        <p:spPr>
          <a:xfrm>
            <a:off x="1755411" y="1687296"/>
            <a:ext cx="1727091" cy="60523"/>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9" name="Google Shape;199;p9"/>
          <p:cNvPicPr preferRelativeResize="0"/>
          <p:nvPr/>
        </p:nvPicPr>
        <p:blipFill rotWithShape="1">
          <a:blip r:embed="rId3"/>
          <a:srcRect/>
          <a:stretch>
            <a:fillRect/>
          </a:stretch>
        </p:blipFill>
        <p:spPr>
          <a:xfrm>
            <a:off x="5444979" y="2438530"/>
            <a:ext cx="1712879" cy="3425758"/>
          </a:xfrm>
          <a:prstGeom prst="rect">
            <a:avLst/>
          </a:prstGeom>
          <a:noFill/>
          <a:ln>
            <a:noFill/>
          </a:ln>
        </p:spPr>
      </p:pic>
      <p:sp>
        <p:nvSpPr>
          <p:cNvPr id="200" name="Google Shape;200;p9"/>
          <p:cNvSpPr/>
          <p:nvPr/>
        </p:nvSpPr>
        <p:spPr>
          <a:xfrm rot="-1678108">
            <a:off x="6595247" y="5014046"/>
            <a:ext cx="1727091" cy="60523"/>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201;p9"/>
          <p:cNvSpPr/>
          <p:nvPr/>
        </p:nvSpPr>
        <p:spPr>
          <a:xfrm rot="336772" flipH="1">
            <a:off x="3002576" y="5149333"/>
            <a:ext cx="2602498" cy="107556"/>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2" name="Google Shape;202;p9"/>
          <p:cNvSpPr/>
          <p:nvPr/>
        </p:nvSpPr>
        <p:spPr>
          <a:xfrm rot="-1559829" flipH="1">
            <a:off x="5002663" y="5687580"/>
            <a:ext cx="1092262" cy="108502"/>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3" name="Google Shape;203;p9"/>
          <p:cNvSpPr/>
          <p:nvPr/>
        </p:nvSpPr>
        <p:spPr>
          <a:xfrm rot="1480145" flipH="1">
            <a:off x="4796140" y="4408419"/>
            <a:ext cx="1092262" cy="108502"/>
          </a:xfrm>
          <a:prstGeom prst="notched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5" name="Google Shape;205;p9"/>
          <p:cNvSpPr txBox="1"/>
          <p:nvPr/>
        </p:nvSpPr>
        <p:spPr>
          <a:xfrm>
            <a:off x="6097905" y="6304915"/>
            <a:ext cx="6094095" cy="5530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Erasmus+ Programme – Strategic Partnership</a:t>
            </a:r>
            <a:endParaRPr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 </a:t>
            </a: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2021-2-RO01-KA210-ADU-000048477</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rgbClr val="000000"/>
              </a:buClr>
              <a:buSzPts val="1000"/>
              <a:buFont typeface="Arial" panose="020B0604020202020204"/>
              <a:buNone/>
            </a:pPr>
            <a:r>
              <a:rPr lang="en-US" sz="1000" b="1" i="0" u="none" strike="noStrike" cap="none">
                <a:solidFill>
                  <a:schemeClr val="lt1"/>
                </a:solidFill>
                <a:latin typeface="Calibri" panose="020F0502020204030204"/>
                <a:ea typeface="Calibri" panose="020F0502020204030204"/>
                <a:cs typeface="Calibri" panose="020F0502020204030204"/>
                <a:sym typeface="Calibri" panose="020F0502020204030204"/>
              </a:rPr>
              <a:t>Project Title: “Senior in digital era”</a:t>
            </a:r>
            <a:endParaRPr sz="1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60960" y="6244590"/>
            <a:ext cx="6203315" cy="5518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0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10248</Words>
  <Application>WPS Presentation</Application>
  <PresentationFormat>Widescreen</PresentationFormat>
  <Paragraphs>225</Paragraphs>
  <Slides>16</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Arial</vt:lpstr>
      <vt:lpstr>Calibri</vt:lpstr>
      <vt:lpstr>Times New Roman</vt:lpstr>
      <vt:lpstr>Microsoft YaHei</vt:lpstr>
      <vt:lpstr>Arial Unicode MS</vt:lpstr>
      <vt:lpstr>Office Theme</vt:lpstr>
      <vt:lpstr>Ηλικιωμένοι στην ψηφιακή εποχή</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in the digital era</dc:title>
  <dc:creator>Villager Romania</dc:creator>
  <cp:lastModifiedBy>Cristina Stelian</cp:lastModifiedBy>
  <cp:revision>3</cp:revision>
  <dcterms:created xsi:type="dcterms:W3CDTF">2022-10-24T20:47:00Z</dcterms:created>
  <dcterms:modified xsi:type="dcterms:W3CDTF">2023-02-09T12:14:40Z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98E76F0358764A1DABF814B99B4A6A3D</vt:lpwstr>
  </property>
  <property fmtid="{D5CDD505-2E9C-101B-9397-08002B2CF9AE}" pid="3" name="KSOProductBuildVer">
    <vt:lpwstr>1033-11.2.0.11440</vt:lpwstr>
  </property>
</Properties>
</file>